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tiff" ContentType="image/tiff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456" r:id="rId2"/>
    <p:sldId id="455" r:id="rId3"/>
    <p:sldId id="556" r:id="rId4"/>
    <p:sldId id="557" r:id="rId5"/>
    <p:sldId id="558" r:id="rId6"/>
    <p:sldId id="559" r:id="rId7"/>
    <p:sldId id="561" r:id="rId8"/>
    <p:sldId id="560" r:id="rId9"/>
    <p:sldId id="562" r:id="rId10"/>
    <p:sldId id="564" r:id="rId11"/>
    <p:sldId id="565" r:id="rId12"/>
    <p:sldId id="567" r:id="rId13"/>
    <p:sldId id="568" r:id="rId14"/>
    <p:sldId id="570" r:id="rId15"/>
    <p:sldId id="572" r:id="rId16"/>
    <p:sldId id="575" r:id="rId17"/>
    <p:sldId id="576" r:id="rId18"/>
    <p:sldId id="577" r:id="rId19"/>
    <p:sldId id="579" r:id="rId20"/>
    <p:sldId id="581" r:id="rId21"/>
    <p:sldId id="582" r:id="rId22"/>
    <p:sldId id="583" r:id="rId23"/>
    <p:sldId id="586" r:id="rId24"/>
    <p:sldId id="587" r:id="rId25"/>
    <p:sldId id="588" r:id="rId26"/>
    <p:sldId id="589" r:id="rId27"/>
    <p:sldId id="590" r:id="rId28"/>
    <p:sldId id="591" r:id="rId29"/>
    <p:sldId id="592" r:id="rId30"/>
    <p:sldId id="593" r:id="rId31"/>
    <p:sldId id="594" r:id="rId32"/>
    <p:sldId id="595" r:id="rId33"/>
    <p:sldId id="596" r:id="rId34"/>
    <p:sldId id="597" r:id="rId35"/>
    <p:sldId id="598" r:id="rId36"/>
    <p:sldId id="599" r:id="rId37"/>
    <p:sldId id="600" r:id="rId38"/>
    <p:sldId id="601" r:id="rId39"/>
    <p:sldId id="605" r:id="rId40"/>
    <p:sldId id="606" r:id="rId41"/>
    <p:sldId id="607" r:id="rId42"/>
    <p:sldId id="464" r:id="rId43"/>
    <p:sldId id="458" r:id="rId44"/>
    <p:sldId id="459" r:id="rId45"/>
    <p:sldId id="465" r:id="rId46"/>
    <p:sldId id="466" r:id="rId47"/>
    <p:sldId id="467" r:id="rId48"/>
    <p:sldId id="468" r:id="rId49"/>
    <p:sldId id="469" r:id="rId50"/>
    <p:sldId id="471" r:id="rId51"/>
    <p:sldId id="472" r:id="rId52"/>
    <p:sldId id="473" r:id="rId53"/>
    <p:sldId id="474" r:id="rId54"/>
    <p:sldId id="475" r:id="rId55"/>
    <p:sldId id="476" r:id="rId56"/>
    <p:sldId id="611" r:id="rId57"/>
    <p:sldId id="619" r:id="rId58"/>
    <p:sldId id="612" r:id="rId59"/>
    <p:sldId id="613" r:id="rId60"/>
    <p:sldId id="614" r:id="rId61"/>
    <p:sldId id="615" r:id="rId62"/>
    <p:sldId id="616" r:id="rId63"/>
    <p:sldId id="617" r:id="rId64"/>
    <p:sldId id="618" r:id="rId65"/>
    <p:sldId id="610" r:id="rId66"/>
    <p:sldId id="609" r:id="rId67"/>
  </p:sldIdLst>
  <p:sldSz cx="9144000" cy="6858000" type="screen4x3"/>
  <p:notesSz cx="7010400" cy="9296400"/>
  <p:embeddedFontLst>
    <p:embeddedFont>
      <p:font typeface="Century Gothic" panose="020B0502020202020204" pitchFamily="34" charset="0"/>
      <p:regular r:id="rId70"/>
      <p:bold r:id="rId71"/>
      <p:italic r:id="rId72"/>
      <p:boldItalic r:id="rId73"/>
    </p:embeddedFont>
    <p:embeddedFont>
      <p:font typeface="Garamond" panose="02020404030301010803" pitchFamily="18" charset="0"/>
      <p:regular r:id="rId74"/>
      <p:bold r:id="rId75"/>
      <p: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굴림" panose="020B0600000101010101" pitchFamily="34" charset="-127"/>
      <p:regular r:id="rId81"/>
    </p:embeddedFont>
    <p:embeddedFont>
      <p:font typeface="Verdana" panose="020B0604030504040204" pitchFamily="34" charset="0"/>
      <p:regular r:id="rId82"/>
      <p:bold r:id="rId83"/>
      <p:italic r:id="rId84"/>
      <p:boldItalic r:id="rId85"/>
    </p:embeddedFont>
    <p:embeddedFont>
      <p:font typeface="Tahoma" panose="020B0604030504040204" pitchFamily="34" charset="0"/>
      <p:regular r:id="rId86"/>
      <p:bold r:id="rId87"/>
    </p:embeddedFont>
    <p:embeddedFont>
      <p:font typeface="Cambria" panose="02040503050406030204" pitchFamily="18" charset="0"/>
      <p:regular r:id="rId88"/>
      <p:bold r:id="rId89"/>
      <p:italic r:id="rId90"/>
      <p:boldItalic r:id="rId91"/>
    </p:embeddedFont>
    <p:embeddedFont>
      <p:font typeface="宋体" panose="02010600030101010101" pitchFamily="2" charset="-122"/>
      <p:regular r:id="rId92"/>
    </p:embeddedFont>
  </p:embeddedFontLst>
  <p:custDataLst>
    <p:tags r:id="rId9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9E9665"/>
    <a:srgbClr val="CC0000"/>
    <a:srgbClr val="FAE5A8"/>
    <a:srgbClr val="FCEEC8"/>
    <a:srgbClr val="D3D3D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26" autoAdjust="0"/>
    <p:restoredTop sz="77601" autoAdjust="0"/>
  </p:normalViewPr>
  <p:slideViewPr>
    <p:cSldViewPr snapToGrid="0">
      <p:cViewPr varScale="1">
        <p:scale>
          <a:sx n="86" d="100"/>
          <a:sy n="86" d="100"/>
        </p:scale>
        <p:origin x="-225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7.fntdata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87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90" Type="http://schemas.openxmlformats.org/officeDocument/2006/relationships/font" Target="fonts/font21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font" Target="fonts/font22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4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5138"/>
          </a:xfrm>
          <a:prstGeom prst="rect">
            <a:avLst/>
          </a:prstGeom>
        </p:spPr>
        <p:txBody>
          <a:bodyPr vert="horz" wrap="square" lIns="92291" tIns="46145" rIns="92291" bIns="46145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5138"/>
          </a:xfrm>
          <a:prstGeom prst="rect">
            <a:avLst/>
          </a:prstGeom>
        </p:spPr>
        <p:txBody>
          <a:bodyPr vert="horz" wrap="square" lIns="92291" tIns="46145" rIns="92291" bIns="46145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fld id="{B405244F-46AE-45AA-AA02-2957A3AA3F61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7840" cy="465138"/>
          </a:xfrm>
          <a:prstGeom prst="rect">
            <a:avLst/>
          </a:prstGeom>
        </p:spPr>
        <p:txBody>
          <a:bodyPr vert="horz" wrap="square" lIns="92291" tIns="46145" rIns="92291" bIns="46145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675"/>
            <a:ext cx="3037840" cy="465138"/>
          </a:xfrm>
          <a:prstGeom prst="rect">
            <a:avLst/>
          </a:prstGeom>
        </p:spPr>
        <p:txBody>
          <a:bodyPr vert="horz" wrap="square" lIns="92291" tIns="46145" rIns="92291" bIns="46145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fld id="{D068C438-059A-4B0B-9456-CEA5A84BC6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9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5138"/>
          </a:xfrm>
          <a:prstGeom prst="rect">
            <a:avLst/>
          </a:prstGeom>
        </p:spPr>
        <p:txBody>
          <a:bodyPr vert="horz" wrap="square" lIns="92291" tIns="46145" rIns="92291" bIns="46145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5138"/>
          </a:xfrm>
          <a:prstGeom prst="rect">
            <a:avLst/>
          </a:prstGeom>
        </p:spPr>
        <p:txBody>
          <a:bodyPr vert="horz" wrap="square" lIns="92291" tIns="46145" rIns="92291" bIns="46145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fld id="{8D140720-BF4A-462A-8EA2-C9C49599FFDA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1" tIns="46145" rIns="92291" bIns="4614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6426"/>
            <a:ext cx="5608320" cy="4183063"/>
          </a:xfrm>
          <a:prstGeom prst="rect">
            <a:avLst/>
          </a:prstGeom>
        </p:spPr>
        <p:txBody>
          <a:bodyPr vert="horz" lIns="92291" tIns="46145" rIns="92291" bIns="46145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7840" cy="465138"/>
          </a:xfrm>
          <a:prstGeom prst="rect">
            <a:avLst/>
          </a:prstGeom>
        </p:spPr>
        <p:txBody>
          <a:bodyPr vert="horz" wrap="square" lIns="92291" tIns="46145" rIns="92291" bIns="46145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675"/>
            <a:ext cx="3037840" cy="465138"/>
          </a:xfrm>
          <a:prstGeom prst="rect">
            <a:avLst/>
          </a:prstGeom>
        </p:spPr>
        <p:txBody>
          <a:bodyPr vert="horz" wrap="square" lIns="92291" tIns="46145" rIns="92291" bIns="46145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fld id="{B06C81BE-B275-44D2-8ED4-05486D0EDC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254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702B2-8924-463D-9702-CD80CBCA53C9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4874" eaLnBrk="1" hangingPunct="1"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C81BE-B275-44D2-8ED4-05486D0EDCE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C81BE-B275-44D2-8ED4-05486D0EDCE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6B8A84-6004-41A9-B0C5-DDEC79ED3840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AC853C-D6D6-45DD-A835-75CE25FB6FB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B9E30B-D3A0-4E78-A08E-4182B5308FD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A0038C-B7B5-4498-B090-0ECF630B710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7FA1B9-54CF-44DF-9B18-E79395DB41B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3983BF-81AA-4985-B770-DF919E2296E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BB7B97-0662-40C7-AD49-537F42626AA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4A94C-26FA-478C-A5B9-7790903C752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73D1F2-B5ED-4BF5-9898-FEF5A870448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D81DC6-5A3D-4BB0-B6AF-78E5F6C316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E86604-8961-4092-9468-F190C5C8D8D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6B8A84-6004-41A9-B0C5-DDEC79ED3840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B7514F-6CF4-4EDC-AA44-3AEDC3F5C22B}" type="slidenum">
              <a:rPr lang="en-US"/>
              <a:pPr/>
              <a:t>27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Change picture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B3E33F-24B0-445E-ABF2-82B8FDBE725C}" type="slidenum">
              <a:rPr lang="en-US"/>
              <a:pPr/>
              <a:t>28</a:t>
            </a:fld>
            <a:endParaRPr lang="en-US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76D8A1-FDDE-4726-8205-9C8B55956905}" type="slidenum">
              <a:rPr lang="en-US"/>
              <a:pPr/>
              <a:t>29</a:t>
            </a:fld>
            <a:endParaRPr lang="en-US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6B8A84-6004-41A9-B0C5-DDEC79ED3840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4DA443-D873-439C-B8C3-0BE769DE4FA8}" type="slidenum">
              <a:rPr lang="en-US"/>
              <a:pPr/>
              <a:t>30</a:t>
            </a:fld>
            <a:endParaRPr lang="en-US"/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357BF9-67DA-4BEB-8F29-B7C99E83A566}" type="slidenum">
              <a:rPr lang="en-US"/>
              <a:pPr/>
              <a:t>32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C81BE-B275-44D2-8ED4-05486D0EDCE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E3CF1-E03B-4416-AB85-4A214A9B72DF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6B8A84-6004-41A9-B0C5-DDEC79ED3840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782"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CDD72-4572-4C3B-A5D0-AADA34AEEDE1}" type="slidenum">
              <a:rPr lang="en-US"/>
              <a:pPr/>
              <a:t>5</a:t>
            </a:fld>
            <a:endParaRPr lang="en-US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6B8A84-6004-41A9-B0C5-DDEC79ED3840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C81BE-B275-44D2-8ED4-05486D0EDCE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78437-71E7-4614-AEAF-2F49F4D0A1D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5F2DAB-B904-4FB4-9D34-CDBDC8AB12D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54F724-E6F7-40FA-A408-C3F414DE2BE3}" type="slidenum">
              <a:rPr lang="en-US"/>
              <a:pPr/>
              <a:t>6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C81BE-B275-44D2-8ED4-05486D0EDCE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C81BE-B275-44D2-8ED4-05486D0EDCE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DE2217-F7B2-47EC-B436-DEC65CAC1809}" type="slidenum">
              <a:rPr lang="en-US"/>
              <a:pPr/>
              <a:t>9</a:t>
            </a:fld>
            <a:endParaRPr lang="en-US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48200" cy="3486150"/>
          </a:xfrm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6" y="4416426"/>
            <a:ext cx="5607050" cy="41814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419600" y="6172200"/>
            <a:ext cx="4572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+mn-lt"/>
                <a:cs typeface="+mn-cs"/>
              </a:rPr>
              <a:t>Research Team -252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29B0F7-C718-4C99-92C0-8D818D2EACB4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D5511B-B152-4F5A-981A-8CA9B738488A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4" name="Picture 4" descr="wordmark-tower-whit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00813"/>
            <a:ext cx="3533775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-2744" y="3521"/>
            <a:ext cx="9144000" cy="266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71B011-618B-4BC0-9937-41B3A6D3C2D5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FF6F84-3C3F-48F9-A0DC-3148BAC1F2F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4CA998-3DF9-411E-853C-FAC7E055DE1F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B8E4D7-668B-44C1-A2FD-3E9CB19F9E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1DDE76-94AF-4086-A749-89A47D5E3CB4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0C3FB-4C92-4CD3-9DEF-C3E8DC0F8F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911A8-6C79-4A72-870C-3E78410DE595}" type="datetimeFigureOut">
              <a:rPr lang="en-US" smtClean="0"/>
              <a:pPr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CAE1-CCB4-46EC-A5DC-BE3A69F4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707312" cy="7651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27088" y="1125538"/>
            <a:ext cx="3956050" cy="5040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5538" y="1125538"/>
            <a:ext cx="3957637" cy="5040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35375" y="6383338"/>
            <a:ext cx="2130425" cy="47466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46813" y="6383338"/>
            <a:ext cx="2897187" cy="47466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252753BE-0B01-44C2-AE30-8366F3FB7B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707312" cy="7651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27088" y="1125538"/>
            <a:ext cx="3956050" cy="5040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35538" y="1125538"/>
            <a:ext cx="3957637" cy="504031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35375" y="6383338"/>
            <a:ext cx="2130425" cy="47466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46813" y="6383338"/>
            <a:ext cx="2897187" cy="47466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39CCDA9B-8801-4C1A-BD73-D37895A943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707312" cy="7651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27088" y="1125538"/>
            <a:ext cx="3956050" cy="5040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35538" y="1125538"/>
            <a:ext cx="3957637" cy="2443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35538" y="3721100"/>
            <a:ext cx="3957637" cy="2444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635375" y="6383338"/>
            <a:ext cx="2130425" cy="47466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46813" y="6383338"/>
            <a:ext cx="2897187" cy="47466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6F250AAF-96A0-45B5-B6EA-8205A778C3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707312" cy="7651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27088" y="1125538"/>
            <a:ext cx="3956050" cy="2443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27088" y="3721100"/>
            <a:ext cx="3956050" cy="2444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935538" y="1125538"/>
            <a:ext cx="3957637" cy="5040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635375" y="6383338"/>
            <a:ext cx="2130425" cy="47466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46813" y="6383338"/>
            <a:ext cx="2897187" cy="47466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4FB8E879-8E52-44DB-8209-6EA77A28E6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707312" cy="7651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27088" y="1125538"/>
            <a:ext cx="8066087" cy="2443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088" y="3721100"/>
            <a:ext cx="8066087" cy="2444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35375" y="6383338"/>
            <a:ext cx="2130425" cy="47466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46813" y="6383338"/>
            <a:ext cx="2897187" cy="47466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B00640B7-23B1-4278-9CCA-5C5007A0EF1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88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449B17-2879-4770-A551-06FDE11E8F5E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C294AC-7B90-4DEB-9687-7FA613434B2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2744" y="3521"/>
            <a:ext cx="9144000" cy="266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2" name="Picture 4" descr="wordmark-tower-whit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00813"/>
            <a:ext cx="3533775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419600" y="6172200"/>
            <a:ext cx="4572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+mn-lt"/>
                <a:cs typeface="+mn-cs"/>
              </a:rPr>
              <a:t>Research Team -252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9F49C9-5BAF-4A57-A8F6-5AFAB72DFA49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2406D-9EEA-414C-BD48-EDE0F5561D0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" name="Picture 4" descr="wordmark-tower-whit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00813"/>
            <a:ext cx="3533775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-2744" y="3521"/>
            <a:ext cx="9144000" cy="266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F7C8DB-13BB-4784-BFE5-B819750E996E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E2708C-3EEA-4F86-B8EF-6BAFA5EB30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3973B2-F0B8-4792-9DE2-7A7229923B84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E213F2-CCB5-49E0-BA09-A4934C159C6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C31B60-DD13-4362-A5F5-B55218B992A4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901866-1A79-4A0F-8983-165E217D4E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A10ABE-EA08-41E9-85A9-877A7F38F364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011E9-95C9-4188-B4E7-7FC98AE16A0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9321CA-4393-49E3-BDF6-3264B0CF3236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4D82C0-28E9-41F2-BA50-57EEA9A4F1A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2744" y="3521"/>
            <a:ext cx="9144000" cy="266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6" name="Picture 4" descr="wordmark-tower-whit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00813"/>
            <a:ext cx="3533775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984A7F-9BB1-4A1C-8CEB-A7E954F6A79D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CB5BC-5B65-4E1A-8ED4-DFF74620311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FAD911A8-6C79-4A72-870C-3E78410DE595}" type="datetimeFigureOut">
              <a:rPr lang="en-US"/>
              <a:pPr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943FCAE1-CCB4-46EC-A5DC-BE3A69F4E0E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5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oleObject" Target="../embeddings/Microsoft_Word_97_-_2003_Document1.doc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8.emf"/><Relationship Id="rId18" Type="http://schemas.openxmlformats.org/officeDocument/2006/relationships/image" Target="../media/image43.jpe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17" Type="http://schemas.openxmlformats.org/officeDocument/2006/relationships/image" Target="../media/image42.e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41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5" Type="http://schemas.openxmlformats.org/officeDocument/2006/relationships/image" Target="../media/image40.emf"/><Relationship Id="rId10" Type="http://schemas.openxmlformats.org/officeDocument/2006/relationships/image" Target="../media/image35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4.wmf"/><Relationship Id="rId1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0.emf"/><Relationship Id="rId12" Type="http://schemas.openxmlformats.org/officeDocument/2006/relationships/image" Target="../media/image52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49.emf"/><Relationship Id="rId10" Type="http://schemas.openxmlformats.org/officeDocument/2006/relationships/image" Target="../media/image51.e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jpeg"/><Relationship Id="rId9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180500"/>
            <a:ext cx="9143999" cy="1317625"/>
          </a:xfrm>
        </p:spPr>
        <p:txBody>
          <a:bodyPr/>
          <a:lstStyle/>
          <a:p>
            <a:pPr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Site Sensing and Data Mining for </a:t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</a:b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Construction Performance Improvement</a:t>
            </a:r>
          </a:p>
        </p:txBody>
      </p:sp>
      <p:sp>
        <p:nvSpPr>
          <p:cNvPr id="18435" name="Subtitle 5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981200"/>
          </a:xfrm>
        </p:spPr>
        <p:txBody>
          <a:bodyPr/>
          <a:lstStyle/>
          <a:p>
            <a:r>
              <a:rPr lang="en-US" sz="1800" dirty="0" smtClean="0"/>
              <a:t>Carlos H. Caldas, Ph.D., PE</a:t>
            </a:r>
          </a:p>
          <a:p>
            <a:r>
              <a:rPr lang="en-US" sz="1600" dirty="0" smtClean="0"/>
              <a:t>Department of Civil, Architectural and Environmental Engineering</a:t>
            </a:r>
          </a:p>
          <a:p>
            <a:r>
              <a:rPr lang="en-US" sz="1600" dirty="0" smtClean="0"/>
              <a:t>The University of Texas at Austin</a:t>
            </a:r>
          </a:p>
          <a:p>
            <a:endParaRPr lang="en-US" sz="1600" dirty="0" smtClean="0"/>
          </a:p>
          <a:p>
            <a:endParaRPr lang="en-US" sz="1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Text Box 2"/>
          <p:cNvSpPr txBox="1">
            <a:spLocks noChangeArrowheads="1"/>
          </p:cNvSpPr>
          <p:nvPr/>
        </p:nvSpPr>
        <p:spPr bwMode="auto">
          <a:xfrm>
            <a:off x="1692275" y="6021388"/>
            <a:ext cx="6553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/>
              <a:t>At occupancy grid size of 0.1m</a:t>
            </a:r>
          </a:p>
        </p:txBody>
      </p:sp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539750" y="188913"/>
            <a:ext cx="7891463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r>
              <a:rPr lang="en-US" sz="3200" b="1">
                <a:solidFill>
                  <a:schemeClr val="tx2"/>
                </a:solidFill>
                <a:latin typeface="Verdana" pitchFamily="34" charset="0"/>
              </a:rPr>
              <a:t>Results</a:t>
            </a:r>
          </a:p>
        </p:txBody>
      </p:sp>
      <p:sp>
        <p:nvSpPr>
          <p:cNvPr id="415748" name="AutoShape 4"/>
          <p:cNvSpPr>
            <a:spLocks noChangeArrowheads="1"/>
          </p:cNvSpPr>
          <p:nvPr/>
        </p:nvSpPr>
        <p:spPr bwMode="auto">
          <a:xfrm>
            <a:off x="611188" y="1052513"/>
            <a:ext cx="7958137" cy="109537"/>
          </a:xfrm>
          <a:custGeom>
            <a:avLst/>
            <a:gdLst>
              <a:gd name="G0" fmla="+- 585 0 0"/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69200"/>
          </a:solidFill>
          <a:ln w="9525" algn="ctr">
            <a:solidFill>
              <a:srgbClr val="F692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  <p:graphicFrame>
        <p:nvGraphicFramePr>
          <p:cNvPr id="415752" name="Object 8"/>
          <p:cNvGraphicFramePr>
            <a:graphicFrameLocks noGrp="1" noChangeAspect="1"/>
          </p:cNvGraphicFramePr>
          <p:nvPr>
            <p:ph/>
          </p:nvPr>
        </p:nvGraphicFramePr>
        <p:xfrm>
          <a:off x="1836738" y="1268413"/>
          <a:ext cx="5256212" cy="490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Document" r:id="rId4" imgW="6044788" imgH="3080482" progId="Word.Document.8">
                  <p:embed/>
                </p:oleObj>
              </mc:Choice>
              <mc:Fallback>
                <p:oleObj name="Document" r:id="rId4" imgW="6044788" imgH="3080482" progId="Word.Document.8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5381"/>
                      <a:stretch>
                        <a:fillRect/>
                      </a:stretch>
                    </p:blipFill>
                    <p:spPr bwMode="auto">
                      <a:xfrm>
                        <a:off x="1836738" y="1268413"/>
                        <a:ext cx="5256212" cy="490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35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Text Box 2"/>
          <p:cNvSpPr txBox="1">
            <a:spLocks noChangeArrowheads="1"/>
          </p:cNvSpPr>
          <p:nvPr/>
        </p:nvSpPr>
        <p:spPr bwMode="auto">
          <a:xfrm>
            <a:off x="971550" y="4365625"/>
            <a:ext cx="2819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/>
              <a:t>Work Zone Safety</a:t>
            </a:r>
          </a:p>
        </p:txBody>
      </p:sp>
      <p:sp>
        <p:nvSpPr>
          <p:cNvPr id="310275" name="Text Box 3"/>
          <p:cNvSpPr txBox="1">
            <a:spLocks noChangeArrowheads="1"/>
          </p:cNvSpPr>
          <p:nvPr/>
        </p:nvSpPr>
        <p:spPr bwMode="auto">
          <a:xfrm>
            <a:off x="5001064" y="1196975"/>
            <a:ext cx="411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altLang="ko-KR" sz="1000" dirty="0">
                <a:ea typeface="굴림" pitchFamily="50" charset="-127"/>
              </a:rPr>
              <a:t>Source: </a:t>
            </a:r>
            <a:r>
              <a:rPr lang="en-US" altLang="ko-KR" sz="1000" dirty="0" err="1">
                <a:ea typeface="굴림" pitchFamily="50" charset="-127"/>
              </a:rPr>
              <a:t>Teizer</a:t>
            </a:r>
            <a:r>
              <a:rPr lang="en-US" altLang="ko-KR" sz="1000" dirty="0">
                <a:ea typeface="굴림" pitchFamily="50" charset="-127"/>
              </a:rPr>
              <a:t> et al., 2005, Leica HDS Inc., </a:t>
            </a:r>
            <a:r>
              <a:rPr lang="en-US" sz="1000" dirty="0">
                <a:ea typeface="굴림" pitchFamily="50" charset="-127"/>
              </a:rPr>
              <a:t>Audi AG</a:t>
            </a:r>
          </a:p>
        </p:txBody>
      </p:sp>
      <p:pic>
        <p:nvPicPr>
          <p:cNvPr id="310279" name="Picture 7" descr="aP819007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3384550" cy="25955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289" name="Text Box 17"/>
          <p:cNvSpPr txBox="1">
            <a:spLocks noChangeArrowheads="1"/>
          </p:cNvSpPr>
          <p:nvPr/>
        </p:nvSpPr>
        <p:spPr bwMode="auto">
          <a:xfrm>
            <a:off x="1258888" y="5229225"/>
            <a:ext cx="2286000" cy="85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1600"/>
              <a:t>OSHA, 2002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1600"/>
              <a:t>Bernold et al., 2003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1600"/>
              <a:t>Kim et al., 2003</a:t>
            </a:r>
          </a:p>
        </p:txBody>
      </p:sp>
      <p:sp>
        <p:nvSpPr>
          <p:cNvPr id="310292" name="Rectangle 20"/>
          <p:cNvSpPr>
            <a:spLocks noChangeArrowheads="1"/>
          </p:cNvSpPr>
          <p:nvPr/>
        </p:nvSpPr>
        <p:spPr bwMode="auto">
          <a:xfrm>
            <a:off x="0" y="304800"/>
            <a:ext cx="9144000" cy="66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 eaLnBrk="1" hangingPunct="1"/>
            <a:r>
              <a:rPr lang="en-US" sz="3200" dirty="0" smtClean="0">
                <a:latin typeface="+mj-lt"/>
              </a:rPr>
              <a:t>Applications</a:t>
            </a:r>
            <a:endParaRPr lang="en-US" sz="3200" dirty="0">
              <a:latin typeface="+mj-lt"/>
            </a:endParaRPr>
          </a:p>
        </p:txBody>
      </p:sp>
      <p:pic>
        <p:nvPicPr>
          <p:cNvPr id="310294" name="Picture 22" descr="Untitled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628775"/>
            <a:ext cx="3384550" cy="2592388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295" name="Text Box 23"/>
          <p:cNvSpPr txBox="1">
            <a:spLocks noChangeArrowheads="1"/>
          </p:cNvSpPr>
          <p:nvPr/>
        </p:nvSpPr>
        <p:spPr bwMode="auto">
          <a:xfrm>
            <a:off x="4427538" y="4292600"/>
            <a:ext cx="450056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000"/>
              <a:t>Integrated Vehicle-Based</a:t>
            </a:r>
          </a:p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000"/>
              <a:t>Safety Systems (IVBSS)</a:t>
            </a:r>
          </a:p>
        </p:txBody>
      </p:sp>
      <p:sp>
        <p:nvSpPr>
          <p:cNvPr id="310296" name="Text Box 24"/>
          <p:cNvSpPr txBox="1">
            <a:spLocks noChangeArrowheads="1"/>
          </p:cNvSpPr>
          <p:nvPr/>
        </p:nvSpPr>
        <p:spPr bwMode="auto">
          <a:xfrm>
            <a:off x="4859338" y="5229225"/>
            <a:ext cx="3962400" cy="92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600"/>
              <a:t>US DOT, 2004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600"/>
              <a:t>Audi and Continental (TEMIC), 2005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600"/>
              <a:t>DaimlerChrysler (DSRC), 2005</a:t>
            </a:r>
          </a:p>
        </p:txBody>
      </p:sp>
    </p:spTree>
    <p:extLst>
      <p:ext uri="{BB962C8B-B14F-4D97-AF65-F5344CB8AC3E}">
        <p14:creationId xmlns:p14="http://schemas.microsoft.com/office/powerpoint/2010/main" val="253464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9B5974-A8EA-465E-8A7B-9753E660CF1D}" type="slidenum">
              <a:rPr lang="en-US" sz="1000" smtClean="0"/>
              <a:pPr/>
              <a:t>12</a:t>
            </a:fld>
            <a:endParaRPr lang="en-US" sz="1000" smtClean="0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Image-Based Safety Assessment</a:t>
            </a:r>
          </a:p>
        </p:txBody>
      </p:sp>
      <p:sp>
        <p:nvSpPr>
          <p:cNvPr id="5" name="Subtitle 5"/>
          <p:cNvSpPr txBox="1">
            <a:spLocks/>
          </p:cNvSpPr>
          <p:nvPr/>
        </p:nvSpPr>
        <p:spPr bwMode="auto">
          <a:xfrm>
            <a:off x="1371600" y="4038600"/>
            <a:ext cx="6400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Acknowledgement:  My Former Ph.D. Student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Seokho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Chi 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Assistant Professor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Seoul National University, Korea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684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270478"/>
            <a:ext cx="8229600" cy="808037"/>
          </a:xfrm>
        </p:spPr>
        <p:txBody>
          <a:bodyPr/>
          <a:lstStyle/>
          <a:p>
            <a:pPr eaLnBrk="1" hangingPunct="1"/>
            <a:r>
              <a:rPr lang="en-US" sz="3600" dirty="0" smtClean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Safety first!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U. S. Occupational Safety and Health Administration emphasized “Employers are responsible for preventing workers with a safe working environment.” </a:t>
            </a:r>
            <a:r>
              <a:rPr lang="en-US" sz="1600" dirty="0" smtClean="0"/>
              <a:t>(Wilson and Koehn, 2000)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sz="16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Advances in technologies for safety improvement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Construction resource detection and tracking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Workspace 3D sensing and modeling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…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i="1" dirty="0" smtClean="0">
                <a:solidFill>
                  <a:srgbClr val="0033CC"/>
                </a:solidFill>
                <a:sym typeface="Wingdings" pitchFamily="2" charset="2"/>
              </a:rPr>
              <a:t> Support automated and informative safety decision making</a:t>
            </a:r>
            <a:endParaRPr lang="en-US" b="1" i="1" dirty="0" smtClean="0">
              <a:solidFill>
                <a:srgbClr val="0033CC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7627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200138"/>
            <a:ext cx="8229600" cy="808037"/>
          </a:xfrm>
        </p:spPr>
        <p:txBody>
          <a:bodyPr/>
          <a:lstStyle/>
          <a:p>
            <a:pPr eaLnBrk="1" hangingPunct="1"/>
            <a:r>
              <a:rPr lang="en-US" sz="3200" dirty="0" smtClean="0"/>
              <a:t>Research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9180"/>
            <a:ext cx="8229600" cy="45259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Design an error impact analysis testbed for image-based safety assessment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To model data collection and data processing errors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To analyze the impact of the errors for safety assessment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Steps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Identify data needs for spatial safety assessment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Analyze image-based data collection devices and algorithms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Develop safety rules based on spatial data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Conduct error impact analysis using these safety rules </a:t>
            </a:r>
          </a:p>
        </p:txBody>
      </p:sp>
    </p:spTree>
    <p:extLst>
      <p:ext uri="{BB962C8B-B14F-4D97-AF65-F5344CB8AC3E}">
        <p14:creationId xmlns:p14="http://schemas.microsoft.com/office/powerpoint/2010/main" val="2199117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66800" y="1600200"/>
            <a:ext cx="4419600" cy="1600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>
                <a:solidFill>
                  <a:schemeClr val="tx1"/>
                </a:solidFill>
                <a:latin typeface="Garamond" pitchFamily="18" charset="0"/>
              </a:rPr>
              <a:t>SPATIAL SAFETY RISK FACTORS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(1) Excessive operation speed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(2) Dangerous access to unstable piles, unstable grounds, berms, and road edges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(3) Inadequate clearance and limited visibility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66800" y="3581400"/>
            <a:ext cx="4419600" cy="838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Safety Regulations &amp; Best Practices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66800" y="4800600"/>
            <a:ext cx="4419600" cy="152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>
                <a:solidFill>
                  <a:schemeClr val="tx1"/>
                </a:solidFill>
                <a:latin typeface="Garamond" pitchFamily="18" charset="0"/>
              </a:rPr>
              <a:t>SPATIAL DATA NEEDS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(1) Moving speed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(2) Proximity to dangerous areas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(3) Stopping distance and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Proximity between objects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895600" y="3276600"/>
            <a:ext cx="7620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2895600" y="4495800"/>
            <a:ext cx="7620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48" name="TextBox 8"/>
          <p:cNvSpPr txBox="1">
            <a:spLocks noChangeArrowheads="1"/>
          </p:cNvSpPr>
          <p:nvPr/>
        </p:nvSpPr>
        <p:spPr bwMode="auto">
          <a:xfrm>
            <a:off x="5791200" y="1676400"/>
            <a:ext cx="2895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u="sng">
                <a:latin typeface="Garamond" pitchFamily="18" charset="0"/>
              </a:rPr>
              <a:t>SOURCES</a:t>
            </a:r>
          </a:p>
          <a:p>
            <a:pPr algn="ctr"/>
            <a:r>
              <a:rPr lang="en-US">
                <a:latin typeface="Garamond" pitchFamily="18" charset="0"/>
              </a:rPr>
              <a:t>Fatality investigation reports</a:t>
            </a:r>
          </a:p>
          <a:p>
            <a:pPr algn="ctr"/>
            <a:r>
              <a:rPr lang="en-US">
                <a:latin typeface="Garamond" pitchFamily="18" charset="0"/>
              </a:rPr>
              <a:t>Operation safety handbooks</a:t>
            </a:r>
          </a:p>
          <a:p>
            <a:pPr algn="ctr"/>
            <a:r>
              <a:rPr lang="en-US">
                <a:latin typeface="Garamond" pitchFamily="18" charset="0"/>
              </a:rPr>
              <a:t>Industrial experts’ opinions</a:t>
            </a:r>
          </a:p>
        </p:txBody>
      </p:sp>
      <p:sp>
        <p:nvSpPr>
          <p:cNvPr id="10249" name="TextBox 10"/>
          <p:cNvSpPr txBox="1">
            <a:spLocks noChangeArrowheads="1"/>
          </p:cNvSpPr>
          <p:nvPr/>
        </p:nvSpPr>
        <p:spPr bwMode="auto">
          <a:xfrm>
            <a:off x="5638800" y="3530600"/>
            <a:ext cx="33528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u="sng">
                <a:latin typeface="Garamond" pitchFamily="18" charset="0"/>
              </a:rPr>
              <a:t>EXAMPLES</a:t>
            </a:r>
          </a:p>
          <a:p>
            <a:pPr algn="ctr"/>
            <a:r>
              <a:rPr lang="en-US">
                <a:latin typeface="Garamond" pitchFamily="18" charset="0"/>
              </a:rPr>
              <a:t>“Operators should follow the speed limit”</a:t>
            </a:r>
          </a:p>
          <a:p>
            <a:pPr algn="ctr"/>
            <a:r>
              <a:rPr lang="en-US">
                <a:latin typeface="Garamond" pitchFamily="18" charset="0"/>
              </a:rPr>
              <a:t>“Hazard areas should be marked with a warning against entry”</a:t>
            </a:r>
          </a:p>
          <a:p>
            <a:pPr algn="ctr"/>
            <a:r>
              <a:rPr lang="en-US">
                <a:latin typeface="Garamond" pitchFamily="18" charset="0"/>
              </a:rPr>
              <a:t>“Stopping distances should be maintained between heavy machinery”</a:t>
            </a:r>
          </a:p>
        </p:txBody>
      </p:sp>
      <p:sp>
        <p:nvSpPr>
          <p:cNvPr id="10250" name="TextBox 11"/>
          <p:cNvSpPr txBox="1">
            <a:spLocks noChangeArrowheads="1"/>
          </p:cNvSpPr>
          <p:nvPr/>
        </p:nvSpPr>
        <p:spPr bwMode="auto">
          <a:xfrm>
            <a:off x="5638800" y="5867400"/>
            <a:ext cx="3352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latin typeface="Garamond" pitchFamily="18" charset="0"/>
              </a:rPr>
              <a:t>(NIOSH, 1998; NIOSH, 2001; MSHA, 1999; MSHA, 2001)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270478"/>
            <a:ext cx="8229600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 Needs for Safety Assessment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48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323233"/>
            <a:ext cx="8229600" cy="808037"/>
          </a:xfrm>
        </p:spPr>
        <p:txBody>
          <a:bodyPr/>
          <a:lstStyle/>
          <a:p>
            <a:pPr eaLnBrk="1" hangingPunct="1"/>
            <a:r>
              <a:rPr lang="en-US" sz="3600" dirty="0" smtClean="0"/>
              <a:t>Object Identification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Object identification using stereo vision camera</a:t>
            </a:r>
          </a:p>
        </p:txBody>
      </p:sp>
      <p:pic>
        <p:nvPicPr>
          <p:cNvPr id="14341" name="Picture 7" descr="figure_7b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667000"/>
            <a:ext cx="3657600" cy="242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8" descr="figure_7c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667000"/>
            <a:ext cx="3657600" cy="24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7859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375988"/>
            <a:ext cx="8229600" cy="808037"/>
          </a:xfrm>
        </p:spPr>
        <p:txBody>
          <a:bodyPr/>
          <a:lstStyle/>
          <a:p>
            <a:pPr eaLnBrk="1" hangingPunct="1"/>
            <a:r>
              <a:rPr lang="en-US" sz="3600" dirty="0" smtClean="0"/>
              <a:t>Object Tracking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Object tracking using stereo vision camera</a:t>
            </a:r>
          </a:p>
        </p:txBody>
      </p:sp>
      <p:pic>
        <p:nvPicPr>
          <p:cNvPr id="15365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209800"/>
            <a:ext cx="25606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10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2209800"/>
            <a:ext cx="25606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11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209800"/>
            <a:ext cx="25606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12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4244975"/>
            <a:ext cx="2560638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4241800"/>
            <a:ext cx="2560638" cy="170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4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9800" y="4267200"/>
            <a:ext cx="2560638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3552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358403"/>
            <a:ext cx="8229600" cy="808037"/>
          </a:xfrm>
        </p:spPr>
        <p:txBody>
          <a:bodyPr/>
          <a:lstStyle/>
          <a:p>
            <a:pPr eaLnBrk="1" hangingPunct="1"/>
            <a:r>
              <a:rPr lang="en-US" sz="3600" dirty="0" smtClean="0"/>
              <a:t>Safety Rules Determination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2200" y="1752600"/>
            <a:ext cx="4419600" cy="1676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>
                <a:solidFill>
                  <a:schemeClr val="tx1"/>
                </a:solidFill>
                <a:latin typeface="Garamond" pitchFamily="18" charset="0"/>
              </a:rPr>
              <a:t>SPATIAL DATA NEEDS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(1) Moving speed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(2) Proximity to dangerous areas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(3) Stopping distance and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Proximity between objects</a:t>
            </a:r>
          </a:p>
        </p:txBody>
      </p:sp>
      <p:sp>
        <p:nvSpPr>
          <p:cNvPr id="5" name="Down Arrow 4"/>
          <p:cNvSpPr/>
          <p:nvPr/>
        </p:nvSpPr>
        <p:spPr>
          <a:xfrm>
            <a:off x="4191000" y="3505200"/>
            <a:ext cx="762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62200" y="4038600"/>
            <a:ext cx="4419600" cy="1676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>
                <a:solidFill>
                  <a:schemeClr val="tx1"/>
                </a:solidFill>
                <a:latin typeface="Garamond" pitchFamily="18" charset="0"/>
              </a:rPr>
              <a:t>VIOLATION TYPES TO BE MONITORED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(1) Speed limit violation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(2 ) Access violation to dangerous areas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(3) Close proximity violation</a:t>
            </a:r>
          </a:p>
        </p:txBody>
      </p:sp>
    </p:spTree>
    <p:extLst>
      <p:ext uri="{BB962C8B-B14F-4D97-AF65-F5344CB8AC3E}">
        <p14:creationId xmlns:p14="http://schemas.microsoft.com/office/powerpoint/2010/main" val="2303376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u="sng" dirty="0" smtClean="0"/>
              <a:t>Safety rule: Close proximity violations</a:t>
            </a:r>
          </a:p>
          <a:p>
            <a:pPr lvl="1" eaLnBrk="1" hangingPunct="1"/>
            <a:r>
              <a:rPr lang="en-US" sz="2400" dirty="0" smtClean="0"/>
              <a:t>“A close proximity violation occurs when the proximity between heavy machinery is smaller than their stopping distances.” </a:t>
            </a:r>
            <a:r>
              <a:rPr lang="en-US" sz="1600" dirty="0" smtClean="0"/>
              <a:t>(</a:t>
            </a:r>
            <a:r>
              <a:rPr lang="en-US" sz="1600" dirty="0" err="1" smtClean="0"/>
              <a:t>Oloufa</a:t>
            </a:r>
            <a:r>
              <a:rPr lang="en-US" sz="1600" dirty="0" smtClean="0"/>
              <a:t> et al., 2003; </a:t>
            </a:r>
            <a:r>
              <a:rPr lang="en-US" sz="1600" dirty="0" err="1" smtClean="0"/>
              <a:t>Riaz</a:t>
            </a:r>
            <a:r>
              <a:rPr lang="en-US" sz="1600" dirty="0" smtClean="0"/>
              <a:t> et al., 2006)</a:t>
            </a:r>
          </a:p>
        </p:txBody>
      </p:sp>
      <p:pic>
        <p:nvPicPr>
          <p:cNvPr id="1946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0663" y="3429000"/>
            <a:ext cx="402113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8403"/>
            <a:ext cx="8229600" cy="808037"/>
          </a:xfrm>
        </p:spPr>
        <p:txBody>
          <a:bodyPr/>
          <a:lstStyle/>
          <a:p>
            <a:pPr eaLnBrk="1" hangingPunct="1"/>
            <a:r>
              <a:rPr lang="en-US" sz="3600" dirty="0" smtClean="0"/>
              <a:t>Safety Rules Determination</a:t>
            </a:r>
          </a:p>
        </p:txBody>
      </p:sp>
    </p:spTree>
    <p:extLst>
      <p:ext uri="{BB962C8B-B14F-4D97-AF65-F5344CB8AC3E}">
        <p14:creationId xmlns:p14="http://schemas.microsoft.com/office/powerpoint/2010/main" val="265375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4655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Wingdings" pitchFamily="2" charset="2"/>
              <a:buChar char="§"/>
            </a:pPr>
            <a:r>
              <a:rPr lang="en-US" dirty="0"/>
              <a:t>Real-Time Spatial Information Acquisition and Use </a:t>
            </a:r>
            <a:endParaRPr lang="en-US" dirty="0" smtClean="0"/>
          </a:p>
          <a:p>
            <a:pPr marL="514350" indent="-514350">
              <a:buFont typeface="Wingdings" pitchFamily="2" charset="2"/>
              <a:buChar char="§"/>
            </a:pPr>
            <a:r>
              <a:rPr lang="en-US" dirty="0"/>
              <a:t>Image-Based Safety Assessment</a:t>
            </a:r>
          </a:p>
          <a:p>
            <a:pPr marL="514350" indent="-514350">
              <a:buFont typeface="Wingdings" pitchFamily="2" charset="2"/>
              <a:buChar char="§"/>
            </a:pPr>
            <a:r>
              <a:rPr lang="en-US" dirty="0" smtClean="0"/>
              <a:t>Materials Tracking</a:t>
            </a:r>
          </a:p>
          <a:p>
            <a:pPr marL="514350" indent="-514350">
              <a:buFont typeface="Wingdings" pitchFamily="2" charset="2"/>
              <a:buChar char="§"/>
            </a:pPr>
            <a:r>
              <a:rPr lang="en-US" dirty="0" smtClean="0"/>
              <a:t>Video Analysis for Productivity </a:t>
            </a:r>
            <a:r>
              <a:rPr lang="en-US" dirty="0" smtClean="0"/>
              <a:t>Measurement</a:t>
            </a:r>
          </a:p>
          <a:p>
            <a:pPr marL="514350" indent="-514350">
              <a:buFont typeface="Wingdings" pitchFamily="2" charset="2"/>
              <a:buChar char="§"/>
            </a:pPr>
            <a:r>
              <a:rPr lang="en-US" dirty="0" smtClean="0"/>
              <a:t>Semi-Automated Activity Analysis</a:t>
            </a: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639763"/>
            <a:ext cx="8229600" cy="808037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Testbed</a:t>
            </a:r>
            <a:r>
              <a:rPr lang="en-US" sz="3600" dirty="0" smtClean="0"/>
              <a:t>: Internal Processing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533400" y="2168760"/>
            <a:ext cx="2514600" cy="1828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>
                <a:solidFill>
                  <a:schemeClr val="tx1"/>
                </a:solidFill>
                <a:latin typeface="Garamond" pitchFamily="18" charset="0"/>
              </a:rPr>
              <a:t>Original Trajectory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u="sng" dirty="0">
              <a:solidFill>
                <a:schemeClr val="tx1"/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u="sng" dirty="0">
              <a:solidFill>
                <a:schemeClr val="tx1"/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u="sng" dirty="0">
              <a:solidFill>
                <a:schemeClr val="tx1"/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u="sng" dirty="0">
              <a:solidFill>
                <a:schemeClr val="tx1"/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124200" y="293076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2534" name="Picture 6" descr="Simulation1_Result_image_0_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549760"/>
            <a:ext cx="20431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172200" y="2168760"/>
            <a:ext cx="2514600" cy="1828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>
                <a:solidFill>
                  <a:schemeClr val="tx1"/>
                </a:solidFill>
                <a:latin typeface="Garamond" pitchFamily="18" charset="0"/>
              </a:rPr>
              <a:t>Revised Trajectory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u="sng" dirty="0">
              <a:solidFill>
                <a:schemeClr val="tx1"/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u="sng" dirty="0">
              <a:solidFill>
                <a:schemeClr val="tx1"/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u="sng" dirty="0">
              <a:solidFill>
                <a:schemeClr val="tx1"/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u="sng" dirty="0">
              <a:solidFill>
                <a:schemeClr val="tx1"/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Garamond" pitchFamily="18" charset="0"/>
            </a:endParaRPr>
          </a:p>
        </p:txBody>
      </p:sp>
      <p:pic>
        <p:nvPicPr>
          <p:cNvPr id="22536" name="Picture 7" descr="Simulation1_Result_image_10_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2549760"/>
            <a:ext cx="204628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581400" y="2473560"/>
            <a:ext cx="2057400" cy="1295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/>
                </a:solidFill>
                <a:latin typeface="Garamond" pitchFamily="18" charset="0"/>
              </a:rPr>
              <a:t>Random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/>
                </a:solidFill>
                <a:latin typeface="Garamond" pitchFamily="18" charset="0"/>
              </a:rPr>
              <a:t>Tracking Error Generator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/>
                </a:solidFill>
                <a:latin typeface="Garamond" pitchFamily="18" charset="0"/>
              </a:rPr>
              <a:t>(0% ~ 30%)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715000" y="293076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3400" y="4073760"/>
            <a:ext cx="2514600" cy="1752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>
                <a:solidFill>
                  <a:schemeClr val="tx1"/>
                </a:solidFill>
                <a:latin typeface="Garamond" pitchFamily="18" charset="0"/>
              </a:rPr>
              <a:t>Original Classification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1st image: Loader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2nd image: Loader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3th image: Loader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4th image: Loader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3124200" y="475956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81400" y="4302360"/>
            <a:ext cx="2057400" cy="1295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/>
                </a:solidFill>
                <a:latin typeface="Garamond" pitchFamily="18" charset="0"/>
              </a:rPr>
              <a:t>Random Identification Error Generator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/>
                </a:solidFill>
                <a:latin typeface="Garamond" pitchFamily="18" charset="0"/>
              </a:rPr>
              <a:t>(0% ~ 30%)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5715000" y="475956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72200" y="4073760"/>
            <a:ext cx="2514600" cy="1752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>
                <a:solidFill>
                  <a:schemeClr val="tx1"/>
                </a:solidFill>
                <a:latin typeface="Garamond" pitchFamily="18" charset="0"/>
              </a:rPr>
              <a:t>Revised Classification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1st image: Loader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2nd image: Truck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3th image: Loader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4th image: Loader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3400" y="334105"/>
            <a:ext cx="5791200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  <a:latin typeface="Garamond" pitchFamily="18" charset="0"/>
              </a:rPr>
              <a:t>Error Impact Analysis</a:t>
            </a:r>
          </a:p>
        </p:txBody>
      </p:sp>
    </p:spTree>
    <p:extLst>
      <p:ext uri="{BB962C8B-B14F-4D97-AF65-F5344CB8AC3E}">
        <p14:creationId xmlns:p14="http://schemas.microsoft.com/office/powerpoint/2010/main" val="1850246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Safety rule for violation detection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Different time interval (0~5sec) for violation detection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29000" y="5257800"/>
            <a:ext cx="1981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/>
                </a:solidFill>
                <a:latin typeface="Garamond" pitchFamily="18" charset="0"/>
              </a:rPr>
              <a:t>1-second interval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429000" y="4495800"/>
            <a:ext cx="1981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/>
                </a:solidFill>
                <a:latin typeface="Garamond" pitchFamily="18" charset="0"/>
              </a:rPr>
              <a:t>frame-by-frame</a:t>
            </a:r>
          </a:p>
        </p:txBody>
      </p:sp>
      <p:sp>
        <p:nvSpPr>
          <p:cNvPr id="23557" name="Title 1"/>
          <p:cNvSpPr>
            <a:spLocks noGrp="1"/>
          </p:cNvSpPr>
          <p:nvPr>
            <p:ph type="title"/>
          </p:nvPr>
        </p:nvSpPr>
        <p:spPr>
          <a:xfrm>
            <a:off x="457200" y="639763"/>
            <a:ext cx="8229600" cy="808037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Testbed</a:t>
            </a:r>
            <a:r>
              <a:rPr lang="en-US" sz="3600" dirty="0" smtClean="0"/>
              <a:t>: Internal Processing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2286000"/>
            <a:ext cx="2514600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/>
                </a:solidFill>
                <a:latin typeface="Garamond" pitchFamily="18" charset="0"/>
              </a:rPr>
              <a:t>Revised Trajectory &amp; Classification Information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10000" y="2362200"/>
            <a:ext cx="1524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tx1"/>
                </a:solidFill>
                <a:latin typeface="Garamond" pitchFamily="18" charset="0"/>
              </a:rPr>
              <a:t>Safety Rule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15000" y="2286000"/>
            <a:ext cx="2514600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/>
                </a:solidFill>
                <a:latin typeface="Garamond" pitchFamily="18" charset="0"/>
              </a:rPr>
              <a:t>Safety Decision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>
                <a:solidFill>
                  <a:schemeClr val="tx1"/>
                </a:solidFill>
                <a:latin typeface="Garamond" pitchFamily="18" charset="0"/>
              </a:rPr>
              <a:t>Violate or not?</a:t>
            </a:r>
          </a:p>
        </p:txBody>
      </p:sp>
      <p:cxnSp>
        <p:nvCxnSpPr>
          <p:cNvPr id="18" name="Straight Arrow Connector 17"/>
          <p:cNvCxnSpPr>
            <a:stCxn id="14" idx="3"/>
            <a:endCxn id="21" idx="1"/>
          </p:cNvCxnSpPr>
          <p:nvPr/>
        </p:nvCxnSpPr>
        <p:spPr>
          <a:xfrm>
            <a:off x="3352800" y="2781300"/>
            <a:ext cx="2362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38200" y="4267200"/>
            <a:ext cx="2514600" cy="190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>
                <a:solidFill>
                  <a:schemeClr val="tx1"/>
                </a:solidFill>
                <a:latin typeface="Garamond" pitchFamily="18" charset="0"/>
              </a:rPr>
              <a:t>Detected Violation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 at 7 second: speed limit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 at 7.5 second: none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 at 8 second: speed limit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 at 8.5 second: speed limit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 at 9 second: speed limit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86400" y="4572000"/>
            <a:ext cx="2819400" cy="60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# of violation detected: </a:t>
            </a:r>
            <a:r>
              <a:rPr lang="en-US" b="1" u="sng" dirty="0">
                <a:solidFill>
                  <a:schemeClr val="tx1"/>
                </a:solidFill>
                <a:latin typeface="Garamond" pitchFamily="18" charset="0"/>
              </a:rPr>
              <a:t>4</a:t>
            </a:r>
            <a:endParaRPr lang="en-US" b="1" i="1" u="sng" dirty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486400" y="5334000"/>
            <a:ext cx="2819400" cy="60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Garamond" pitchFamily="18" charset="0"/>
              </a:rPr>
              <a:t># of violation detected: </a:t>
            </a:r>
            <a:r>
              <a:rPr lang="en-US" b="1" u="sng" dirty="0">
                <a:solidFill>
                  <a:schemeClr val="tx1"/>
                </a:solidFill>
                <a:latin typeface="Garamond" pitchFamily="18" charset="0"/>
              </a:rPr>
              <a:t>1</a:t>
            </a:r>
            <a:endParaRPr lang="en-US" b="1" i="1" u="sng" dirty="0">
              <a:solidFill>
                <a:schemeClr val="tx1"/>
              </a:solidFill>
              <a:latin typeface="Garamond" pitchFamily="18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352800" y="4875213"/>
            <a:ext cx="21336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352800" y="5637213"/>
            <a:ext cx="21336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400" y="404445"/>
            <a:ext cx="5791200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  <a:latin typeface="Garamond" pitchFamily="18" charset="0"/>
              </a:rPr>
              <a:t>Error Impact Analysis</a:t>
            </a:r>
          </a:p>
        </p:txBody>
      </p:sp>
    </p:spTree>
    <p:extLst>
      <p:ext uri="{BB962C8B-B14F-4D97-AF65-F5344CB8AC3E}">
        <p14:creationId xmlns:p14="http://schemas.microsoft.com/office/powerpoint/2010/main" val="1284949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639763"/>
            <a:ext cx="8229600" cy="808037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Testbed</a:t>
            </a:r>
            <a:r>
              <a:rPr lang="en-US" sz="3600" dirty="0" smtClean="0"/>
              <a:t>: Output Data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Movie file showing simulated scenario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900" dirty="0" smtClean="0"/>
          </a:p>
          <a:p>
            <a:pPr eaLnBrk="1" hangingPunct="1"/>
            <a:r>
              <a:rPr lang="en-US" sz="2800" dirty="0" smtClean="0"/>
              <a:t>Trajectory with different tracking error rates</a:t>
            </a:r>
          </a:p>
          <a:p>
            <a:pPr eaLnBrk="1" hangingPunct="1"/>
            <a:endParaRPr lang="en-US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3400" y="404445"/>
            <a:ext cx="5791200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  <a:latin typeface="Garamond" pitchFamily="18" charset="0"/>
              </a:rPr>
              <a:t>Error Impact Analysis</a:t>
            </a:r>
          </a:p>
        </p:txBody>
      </p:sp>
      <p:pic>
        <p:nvPicPr>
          <p:cNvPr id="24581" name="Picture 6" descr="output_movi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33600"/>
            <a:ext cx="9144000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7" descr="Simulation1_Result_image_0_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238" y="4389438"/>
            <a:ext cx="2925762" cy="193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3" name="TextBox 8"/>
          <p:cNvSpPr txBox="1">
            <a:spLocks noChangeArrowheads="1"/>
          </p:cNvSpPr>
          <p:nvPr/>
        </p:nvSpPr>
        <p:spPr bwMode="auto">
          <a:xfrm>
            <a:off x="107950" y="5908675"/>
            <a:ext cx="609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Garamond" pitchFamily="18" charset="0"/>
              </a:rPr>
              <a:t>0%</a:t>
            </a:r>
          </a:p>
        </p:txBody>
      </p:sp>
      <p:pic>
        <p:nvPicPr>
          <p:cNvPr id="24584" name="Picture 9" descr="Simulation1_Result_image_4_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8488" y="4389438"/>
            <a:ext cx="2925762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5" name="TextBox 10"/>
          <p:cNvSpPr txBox="1">
            <a:spLocks noChangeArrowheads="1"/>
          </p:cNvSpPr>
          <p:nvPr/>
        </p:nvSpPr>
        <p:spPr bwMode="auto">
          <a:xfrm>
            <a:off x="3124200" y="5908675"/>
            <a:ext cx="609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Garamond" pitchFamily="18" charset="0"/>
              </a:rPr>
              <a:t>4%</a:t>
            </a:r>
          </a:p>
        </p:txBody>
      </p:sp>
      <p:pic>
        <p:nvPicPr>
          <p:cNvPr id="24586" name="Picture 11" descr="Simulation1_Result_image_10_1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22988" y="4373563"/>
            <a:ext cx="2927350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7" name="TextBox 12"/>
          <p:cNvSpPr txBox="1">
            <a:spLocks noChangeArrowheads="1"/>
          </p:cNvSpPr>
          <p:nvPr/>
        </p:nvSpPr>
        <p:spPr bwMode="auto">
          <a:xfrm>
            <a:off x="6096000" y="5938838"/>
            <a:ext cx="76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Garamond" pitchFamily="18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865227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9B5974-A8EA-465E-8A7B-9753E660CF1D}" type="slidenum">
              <a:rPr lang="en-US" sz="1000" smtClean="0"/>
              <a:pPr/>
              <a:t>23</a:t>
            </a:fld>
            <a:endParaRPr lang="en-US" sz="1000" smtClean="0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Materials Tracking</a:t>
            </a:r>
          </a:p>
        </p:txBody>
      </p:sp>
      <p:sp>
        <p:nvSpPr>
          <p:cNvPr id="5" name="Subtitle 5"/>
          <p:cNvSpPr txBox="1">
            <a:spLocks/>
          </p:cNvSpPr>
          <p:nvPr/>
        </p:nvSpPr>
        <p:spPr bwMode="auto">
          <a:xfrm>
            <a:off x="1371600" y="4038600"/>
            <a:ext cx="6400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Acknowledgement:  My Former Ph.D. Student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David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Grau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Assistant Professor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600" dirty="0" smtClean="0">
                <a:latin typeface="+mn-lt"/>
                <a:cs typeface="+mn-cs"/>
              </a:rPr>
              <a:t>Arizona State University, USA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5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Motivation</a:t>
            </a:r>
            <a:endParaRPr lang="en-US" sz="3600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4534" y="1155869"/>
            <a:ext cx="8001000" cy="5329237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da-DK" sz="1400" dirty="0"/>
          </a:p>
          <a:p>
            <a:pPr>
              <a:lnSpc>
                <a:spcPct val="80000"/>
              </a:lnSpc>
            </a:pPr>
            <a:r>
              <a:rPr lang="da-DK" sz="2400" dirty="0"/>
              <a:t>Manual collection of site data is error-prone, inefficient, and expensive (Sacks 2003; Ergen 2007)</a:t>
            </a:r>
          </a:p>
          <a:p>
            <a:pPr>
              <a:lnSpc>
                <a:spcPct val="80000"/>
              </a:lnSpc>
            </a:pPr>
            <a:endParaRPr lang="da-DK" sz="2400" dirty="0"/>
          </a:p>
          <a:p>
            <a:pPr>
              <a:lnSpc>
                <a:spcPct val="80000"/>
              </a:lnSpc>
            </a:pPr>
            <a:r>
              <a:rPr lang="da-DK" sz="2400" dirty="0"/>
              <a:t>Workers spend large amounts of their  time either searching or waiting for components (</a:t>
            </a:r>
            <a:r>
              <a:rPr lang="en-US" sz="2400" dirty="0"/>
              <a:t>Rojas 2003; Caldas 2006)</a:t>
            </a:r>
          </a:p>
          <a:p>
            <a:pPr>
              <a:lnSpc>
                <a:spcPct val="80000"/>
              </a:lnSpc>
            </a:pPr>
            <a:endParaRPr lang="da-DK" sz="2400" dirty="0"/>
          </a:p>
          <a:p>
            <a:pPr>
              <a:lnSpc>
                <a:spcPct val="80000"/>
              </a:lnSpc>
            </a:pPr>
            <a:r>
              <a:rPr lang="da-DK" sz="2400" dirty="0"/>
              <a:t>The inability to locate needed items negatively affects installation productivity (CII 1986; Thomas 1989; CII 1999)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da-DK" sz="2400" dirty="0"/>
          </a:p>
          <a:p>
            <a:pPr>
              <a:lnSpc>
                <a:spcPct val="80000"/>
              </a:lnSpc>
            </a:pPr>
            <a:r>
              <a:rPr lang="da-DK" sz="2400" dirty="0"/>
              <a:t>Construction activities require constant visibility for proper control (Stone 1995; Hwang 2004; Fiatech 2008)</a:t>
            </a:r>
          </a:p>
          <a:p>
            <a:pPr>
              <a:lnSpc>
                <a:spcPct val="80000"/>
              </a:lnSpc>
            </a:pPr>
            <a:endParaRPr lang="da-DK" sz="2400" dirty="0"/>
          </a:p>
          <a:p>
            <a:pPr>
              <a:lnSpc>
                <a:spcPct val="80000"/>
              </a:lnSpc>
            </a:pPr>
            <a:r>
              <a:rPr lang="da-DK" sz="2400" dirty="0" smtClean="0"/>
              <a:t>Previous studies </a:t>
            </a:r>
            <a:r>
              <a:rPr lang="da-DK" sz="2400" dirty="0"/>
              <a:t>determined that </a:t>
            </a:r>
            <a:r>
              <a:rPr lang="da-DK" sz="2400" dirty="0" smtClean="0"/>
              <a:t>information technologies </a:t>
            </a:r>
            <a:r>
              <a:rPr lang="da-DK" sz="2400" dirty="0"/>
              <a:t>have a great potential to improve site tracking processes (Vorster and Lucko 2002)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914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Research Objectives</a:t>
            </a:r>
          </a:p>
        </p:txBody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873" y="1622798"/>
            <a:ext cx="8569325" cy="4884737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 smtClean="0"/>
              <a:t>To </a:t>
            </a:r>
            <a:r>
              <a:rPr lang="en-US" sz="2800" dirty="0"/>
              <a:t>develop a model for the automated identification and localization of construction components on large industrial projects, and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 smtClean="0"/>
              <a:t>To </a:t>
            </a:r>
            <a:r>
              <a:rPr lang="en-US" sz="2800" dirty="0"/>
              <a:t>assess/validate the impact of the automated identification and localization approach on a construction job site</a:t>
            </a:r>
          </a:p>
        </p:txBody>
      </p:sp>
    </p:spTree>
    <p:extLst>
      <p:ext uri="{BB962C8B-B14F-4D97-AF65-F5344CB8AC3E}">
        <p14:creationId xmlns:p14="http://schemas.microsoft.com/office/powerpoint/2010/main" val="3669889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2882" name="Object 3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0" y="3716338"/>
          <a:ext cx="32766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Visio" r:id="rId4" imgW="3787973" imgH="1555699" progId="Visio.Drawing.11">
                  <p:embed/>
                </p:oleObj>
              </mc:Choice>
              <mc:Fallback>
                <p:oleObj name="Visio" r:id="rId4" imgW="3787973" imgH="1555699" progId="Visio.Drawing.11">
                  <p:embed/>
                  <p:pic>
                    <p:nvPicPr>
                      <p:cNvPr id="0" name="Picture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716338"/>
                        <a:ext cx="3276600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2852" name="AutoShap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9200"/>
            <a:ext cx="9144000" cy="765175"/>
          </a:xfrm>
        </p:spPr>
        <p:txBody>
          <a:bodyPr/>
          <a:lstStyle/>
          <a:p>
            <a:r>
              <a:rPr lang="en-US" sz="3600" dirty="0"/>
              <a:t>Research Scope </a:t>
            </a:r>
          </a:p>
        </p:txBody>
      </p:sp>
      <p:sp>
        <p:nvSpPr>
          <p:cNvPr id="462853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04447" y="1107831"/>
            <a:ext cx="8739554" cy="1232144"/>
          </a:xfrm>
        </p:spPr>
        <p:txBody>
          <a:bodyPr/>
          <a:lstStyle/>
          <a:p>
            <a:endParaRPr lang="da-DK" sz="2800" dirty="0"/>
          </a:p>
          <a:p>
            <a:r>
              <a:rPr lang="da-DK" sz="2800" dirty="0"/>
              <a:t>The focus of this study is on the automated identification and location of </a:t>
            </a:r>
            <a:r>
              <a:rPr lang="en-US" sz="2800" dirty="0"/>
              <a:t>construction components on industrial sites</a:t>
            </a:r>
          </a:p>
        </p:txBody>
      </p:sp>
      <p:sp>
        <p:nvSpPr>
          <p:cNvPr id="462850" name="Rectangle 2"/>
          <p:cNvSpPr>
            <a:spLocks noChangeArrowheads="1"/>
          </p:cNvSpPr>
          <p:nvPr/>
        </p:nvSpPr>
        <p:spPr bwMode="auto">
          <a:xfrm>
            <a:off x="3924300" y="3141663"/>
            <a:ext cx="5078413" cy="2879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62854" name="Picture 6" descr="j023374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513" y="4275138"/>
            <a:ext cx="609600" cy="357187"/>
          </a:xfrm>
          <a:prstGeom prst="rect">
            <a:avLst/>
          </a:prstGeom>
          <a:noFill/>
        </p:spPr>
      </p:pic>
      <p:pic>
        <p:nvPicPr>
          <p:cNvPr id="462855" name="Picture 7" descr="j028079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71550" y="3860800"/>
            <a:ext cx="285750" cy="381000"/>
          </a:xfrm>
          <a:prstGeom prst="rect">
            <a:avLst/>
          </a:prstGeom>
          <a:noFill/>
        </p:spPr>
      </p:pic>
      <p:pic>
        <p:nvPicPr>
          <p:cNvPr id="462856" name="Picture 8" descr="j03087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19313" y="4122738"/>
            <a:ext cx="533400" cy="488950"/>
          </a:xfrm>
          <a:prstGeom prst="rect">
            <a:avLst/>
          </a:prstGeom>
          <a:noFill/>
        </p:spPr>
      </p:pic>
      <p:pic>
        <p:nvPicPr>
          <p:cNvPr id="462857" name="Picture 9" descr="j029794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63938" y="4292600"/>
            <a:ext cx="990600" cy="512763"/>
          </a:xfrm>
          <a:prstGeom prst="rect">
            <a:avLst/>
          </a:prstGeom>
          <a:noFill/>
        </p:spPr>
      </p:pic>
      <p:pic>
        <p:nvPicPr>
          <p:cNvPr id="462858" name="Picture 10" descr="j023343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7400" y="4652963"/>
            <a:ext cx="981075" cy="1138237"/>
          </a:xfrm>
          <a:prstGeom prst="rect">
            <a:avLst/>
          </a:prstGeom>
          <a:noFill/>
        </p:spPr>
      </p:pic>
      <p:pic>
        <p:nvPicPr>
          <p:cNvPr id="462859" name="Picture 11" descr="j028688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flipH="1">
            <a:off x="1357313" y="4275138"/>
            <a:ext cx="533400" cy="307975"/>
          </a:xfrm>
          <a:prstGeom prst="rect">
            <a:avLst/>
          </a:prstGeom>
          <a:noFill/>
        </p:spPr>
      </p:pic>
      <p:pic>
        <p:nvPicPr>
          <p:cNvPr id="462860" name="Picture 12" descr="j028688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flipH="1">
            <a:off x="2728913" y="4275138"/>
            <a:ext cx="533400" cy="307975"/>
          </a:xfrm>
          <a:prstGeom prst="rect">
            <a:avLst/>
          </a:prstGeom>
          <a:noFill/>
        </p:spPr>
      </p:pic>
      <p:pic>
        <p:nvPicPr>
          <p:cNvPr id="462861" name="Picture 13" descr="j023374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16338" y="4292600"/>
            <a:ext cx="568325" cy="357188"/>
          </a:xfrm>
          <a:prstGeom prst="rect">
            <a:avLst/>
          </a:prstGeom>
          <a:noFill/>
        </p:spPr>
      </p:pic>
      <p:sp>
        <p:nvSpPr>
          <p:cNvPr id="462863" name="Text Box 15"/>
          <p:cNvSpPr txBox="1">
            <a:spLocks noChangeArrowheads="1"/>
          </p:cNvSpPr>
          <p:nvPr/>
        </p:nvSpPr>
        <p:spPr bwMode="auto">
          <a:xfrm>
            <a:off x="5651500" y="2636838"/>
            <a:ext cx="2438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ahoma" pitchFamily="34" charset="0"/>
              </a:rPr>
              <a:t>Job Site</a:t>
            </a:r>
          </a:p>
        </p:txBody>
      </p:sp>
      <p:sp>
        <p:nvSpPr>
          <p:cNvPr id="462864" name="Text Box 16"/>
          <p:cNvSpPr txBox="1">
            <a:spLocks noChangeArrowheads="1"/>
          </p:cNvSpPr>
          <p:nvPr/>
        </p:nvSpPr>
        <p:spPr bwMode="auto">
          <a:xfrm>
            <a:off x="684213" y="3357563"/>
            <a:ext cx="2832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ahoma" pitchFamily="34" charset="0"/>
              </a:rPr>
              <a:t>Supply Chain Process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427538" y="3500438"/>
            <a:ext cx="1612900" cy="795337"/>
            <a:chOff x="2635" y="2203"/>
            <a:chExt cx="720" cy="369"/>
          </a:xfrm>
        </p:grpSpPr>
        <p:pic>
          <p:nvPicPr>
            <p:cNvPr id="462867" name="Picture 19" descr="j0233748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2875" y="2203"/>
              <a:ext cx="192" cy="113"/>
            </a:xfrm>
            <a:prstGeom prst="rect">
              <a:avLst/>
            </a:prstGeom>
            <a:noFill/>
          </p:spPr>
        </p:pic>
        <p:pic>
          <p:nvPicPr>
            <p:cNvPr id="462868" name="Picture 20" descr="j0233748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635" y="2347"/>
              <a:ext cx="384" cy="225"/>
            </a:xfrm>
            <a:prstGeom prst="rect">
              <a:avLst/>
            </a:prstGeom>
            <a:noFill/>
          </p:spPr>
        </p:pic>
        <p:pic>
          <p:nvPicPr>
            <p:cNvPr id="462869" name="Picture 21" descr="j0233748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flipH="1">
              <a:off x="3019" y="2347"/>
              <a:ext cx="336" cy="197"/>
            </a:xfrm>
            <a:prstGeom prst="rect">
              <a:avLst/>
            </a:prstGeom>
            <a:noFill/>
          </p:spPr>
        </p:pic>
        <p:pic>
          <p:nvPicPr>
            <p:cNvPr id="462870" name="Picture 22" descr="j0233748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2971" y="2251"/>
              <a:ext cx="192" cy="113"/>
            </a:xfrm>
            <a:prstGeom prst="rect">
              <a:avLst/>
            </a:prstGeom>
            <a:noFill/>
          </p:spPr>
        </p:pic>
      </p:grpSp>
      <p:pic>
        <p:nvPicPr>
          <p:cNvPr id="462877" name="Picture 29" descr="DSCN633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524750" y="3500438"/>
            <a:ext cx="1295400" cy="1728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62879" name="Freeform 31"/>
          <p:cNvSpPr>
            <a:spLocks/>
          </p:cNvSpPr>
          <p:nvPr/>
        </p:nvSpPr>
        <p:spPr bwMode="auto">
          <a:xfrm>
            <a:off x="4643438" y="4365625"/>
            <a:ext cx="1176337" cy="1079500"/>
          </a:xfrm>
          <a:custGeom>
            <a:avLst/>
            <a:gdLst/>
            <a:ahLst/>
            <a:cxnLst>
              <a:cxn ang="0">
                <a:pos x="106" y="0"/>
              </a:cxn>
              <a:cxn ang="0">
                <a:pos x="106" y="589"/>
              </a:cxn>
              <a:cxn ang="0">
                <a:pos x="741" y="544"/>
              </a:cxn>
            </a:cxnLst>
            <a:rect l="0" t="0" r="r" b="b"/>
            <a:pathLst>
              <a:path w="741" h="680">
                <a:moveTo>
                  <a:pt x="106" y="0"/>
                </a:moveTo>
                <a:cubicBezTo>
                  <a:pt x="53" y="249"/>
                  <a:pt x="0" y="498"/>
                  <a:pt x="106" y="589"/>
                </a:cubicBezTo>
                <a:cubicBezTo>
                  <a:pt x="212" y="680"/>
                  <a:pt x="643" y="544"/>
                  <a:pt x="741" y="544"/>
                </a:cubicBezTo>
              </a:path>
            </a:pathLst>
          </a:custGeom>
          <a:noFill/>
          <a:ln w="9525" cap="flat" cmpd="sng">
            <a:solidFill>
              <a:srgbClr val="800000"/>
            </a:solidFill>
            <a:prstDash val="solid"/>
            <a:round/>
            <a:headEnd/>
            <a:tailEnd type="arrow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2880" name="Freeform 32"/>
          <p:cNvSpPr>
            <a:spLocks/>
          </p:cNvSpPr>
          <p:nvPr/>
        </p:nvSpPr>
        <p:spPr bwMode="auto">
          <a:xfrm>
            <a:off x="6588125" y="4076700"/>
            <a:ext cx="720725" cy="504825"/>
          </a:xfrm>
          <a:custGeom>
            <a:avLst/>
            <a:gdLst/>
            <a:ahLst/>
            <a:cxnLst>
              <a:cxn ang="0">
                <a:pos x="0" y="409"/>
              </a:cxn>
              <a:cxn ang="0">
                <a:pos x="91" y="91"/>
              </a:cxn>
              <a:cxn ang="0">
                <a:pos x="363" y="0"/>
              </a:cxn>
            </a:cxnLst>
            <a:rect l="0" t="0" r="r" b="b"/>
            <a:pathLst>
              <a:path w="363" h="409">
                <a:moveTo>
                  <a:pt x="0" y="409"/>
                </a:moveTo>
                <a:cubicBezTo>
                  <a:pt x="15" y="284"/>
                  <a:pt x="31" y="159"/>
                  <a:pt x="91" y="91"/>
                </a:cubicBezTo>
                <a:cubicBezTo>
                  <a:pt x="151" y="23"/>
                  <a:pt x="325" y="0"/>
                  <a:pt x="363" y="0"/>
                </a:cubicBezTo>
              </a:path>
            </a:pathLst>
          </a:custGeom>
          <a:noFill/>
          <a:ln w="9525" cap="flat" cmpd="sng">
            <a:solidFill>
              <a:srgbClr val="800000"/>
            </a:solidFill>
            <a:prstDash val="solid"/>
            <a:round/>
            <a:headEnd/>
            <a:tailEnd type="arrow" w="lg" len="lg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01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862" y="1125538"/>
            <a:ext cx="8757138" cy="2601912"/>
          </a:xfrm>
        </p:spPr>
        <p:txBody>
          <a:bodyPr/>
          <a:lstStyle/>
          <a:p>
            <a:pPr>
              <a:lnSpc>
                <a:spcPct val="70000"/>
              </a:lnSpc>
            </a:pPr>
            <a:endParaRPr lang="da-DK" sz="1800" dirty="0"/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da-DK" sz="2800" dirty="0"/>
              <a:t>Large industrial projects:</a:t>
            </a:r>
          </a:p>
          <a:p>
            <a:pPr>
              <a:lnSpc>
                <a:spcPct val="70000"/>
              </a:lnSpc>
            </a:pPr>
            <a:endParaRPr lang="da-DK" sz="2800" dirty="0"/>
          </a:p>
          <a:p>
            <a:pPr>
              <a:lnSpc>
                <a:spcPct val="70000"/>
              </a:lnSpc>
            </a:pPr>
            <a:r>
              <a:rPr lang="da-DK" sz="2400" dirty="0"/>
              <a:t>Extensive lay down yards far from installation areas</a:t>
            </a:r>
          </a:p>
          <a:p>
            <a:pPr>
              <a:lnSpc>
                <a:spcPct val="70000"/>
              </a:lnSpc>
            </a:pPr>
            <a:endParaRPr lang="da-DK" sz="2400" dirty="0"/>
          </a:p>
          <a:p>
            <a:pPr>
              <a:lnSpc>
                <a:spcPct val="70000"/>
              </a:lnSpc>
            </a:pPr>
            <a:r>
              <a:rPr lang="da-DK" sz="2400" dirty="0"/>
              <a:t>Thousands of engineered components</a:t>
            </a:r>
            <a:endParaRPr lang="en-US" sz="2400" dirty="0"/>
          </a:p>
        </p:txBody>
      </p:sp>
      <p:graphicFrame>
        <p:nvGraphicFramePr>
          <p:cNvPr id="516122" name="Object 26"/>
          <p:cNvGraphicFramePr>
            <a:graphicFrameLocks noGrp="1" noChangeAspect="1"/>
          </p:cNvGraphicFramePr>
          <p:nvPr>
            <p:ph type="clipArt" sz="half" idx="4294967295"/>
          </p:nvPr>
        </p:nvGraphicFramePr>
        <p:xfrm>
          <a:off x="1728875" y="3573463"/>
          <a:ext cx="5832475" cy="27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Visio" r:id="rId4" imgW="5889453" imgH="2754489" progId="Visio.Drawing.11">
                  <p:embed/>
                </p:oleObj>
              </mc:Choice>
              <mc:Fallback>
                <p:oleObj name="Visio" r:id="rId4" imgW="5889453" imgH="2754489" progId="Visio.Drawing.11">
                  <p:embed/>
                  <p:pic>
                    <p:nvPicPr>
                      <p:cNvPr id="0" name="Picture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875" y="3573463"/>
                        <a:ext cx="5832475" cy="272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4"/>
          <p:cNvSpPr txBox="1">
            <a:spLocks noChangeArrowheads="1"/>
          </p:cNvSpPr>
          <p:nvPr/>
        </p:nvSpPr>
        <p:spPr bwMode="auto">
          <a:xfrm>
            <a:off x="0" y="30920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Research Scope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66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AutoShap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6228"/>
            <a:ext cx="9144000" cy="765175"/>
          </a:xfrm>
        </p:spPr>
        <p:txBody>
          <a:bodyPr/>
          <a:lstStyle/>
          <a:p>
            <a:r>
              <a:rPr lang="en-US" altLang="zh-CN" sz="3600" dirty="0">
                <a:ea typeface="宋体" pitchFamily="2" charset="-122"/>
              </a:rPr>
              <a:t>Localization </a:t>
            </a:r>
            <a:r>
              <a:rPr lang="en-US" altLang="zh-CN" sz="3600" dirty="0" smtClean="0">
                <a:ea typeface="宋体" pitchFamily="2" charset="-122"/>
              </a:rPr>
              <a:t>Approach</a:t>
            </a:r>
            <a:endParaRPr lang="en-US" altLang="zh-CN" sz="3600" dirty="0">
              <a:ea typeface="宋体" pitchFamily="2" charset="-122"/>
            </a:endParaRP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93603" y="857980"/>
            <a:ext cx="8532812" cy="2374900"/>
          </a:xfrm>
        </p:spPr>
        <p:txBody>
          <a:bodyPr/>
          <a:lstStyle/>
          <a:p>
            <a:pPr>
              <a:lnSpc>
                <a:spcPct val="60000"/>
              </a:lnSpc>
            </a:pPr>
            <a:endParaRPr lang="en-US" altLang="zh-CN" sz="2400" dirty="0">
              <a:ea typeface="宋体" pitchFamily="2" charset="-122"/>
            </a:endParaRPr>
          </a:p>
          <a:p>
            <a:r>
              <a:rPr lang="en-US" altLang="zh-CN" sz="2400" dirty="0">
                <a:ea typeface="宋体" pitchFamily="2" charset="-122"/>
              </a:rPr>
              <a:t>A worker equipped with GPS and RFID receivers identifies tagged components around the his/her own GPS position</a:t>
            </a:r>
          </a:p>
          <a:p>
            <a:endParaRPr lang="en-US" altLang="zh-CN" sz="2400" dirty="0">
              <a:ea typeface="宋体" pitchFamily="2" charset="-122"/>
            </a:endParaRPr>
          </a:p>
          <a:p>
            <a:r>
              <a:rPr lang="en-US" altLang="zh-CN" sz="2400" dirty="0">
                <a:ea typeface="宋体" pitchFamily="2" charset="-122"/>
              </a:rPr>
              <a:t>These receivers could also be installed on</a:t>
            </a:r>
          </a:p>
          <a:p>
            <a:pPr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	construction equipment (e.g. cranes)</a:t>
            </a:r>
            <a:endParaRPr lang="da-DK" sz="2400" dirty="0"/>
          </a:p>
          <a:p>
            <a:pPr>
              <a:lnSpc>
                <a:spcPct val="80000"/>
              </a:lnSpc>
            </a:pPr>
            <a:endParaRPr lang="zh-CN" altLang="en-US" sz="2000" dirty="0">
              <a:ea typeface="宋体" pitchFamily="2" charset="-122"/>
            </a:endParaRPr>
          </a:p>
        </p:txBody>
      </p:sp>
      <p:graphicFrame>
        <p:nvGraphicFramePr>
          <p:cNvPr id="468000" name="Object 3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935038" y="3500438"/>
          <a:ext cx="8208962" cy="308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Visio" r:id="rId4" imgW="10340116" imgH="3881933" progId="Visio.Drawing.11">
                  <p:embed/>
                </p:oleObj>
              </mc:Choice>
              <mc:Fallback>
                <p:oleObj name="Visio" r:id="rId4" imgW="10340116" imgH="3881933" progId="Visio.Drawing.11">
                  <p:embed/>
                  <p:pic>
                    <p:nvPicPr>
                      <p:cNvPr id="0" name="Picture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3500438"/>
                        <a:ext cx="8208962" cy="308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9026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16524" y="692150"/>
            <a:ext cx="8405446" cy="1152525"/>
          </a:xfrm>
        </p:spPr>
        <p:txBody>
          <a:bodyPr/>
          <a:lstStyle/>
          <a:p>
            <a:pPr>
              <a:lnSpc>
                <a:spcPct val="80000"/>
              </a:lnSpc>
              <a:tabLst>
                <a:tab pos="8066088" algn="l"/>
              </a:tabLst>
            </a:pPr>
            <a:endParaRPr lang="da-DK" sz="2400" dirty="0"/>
          </a:p>
          <a:p>
            <a:pPr>
              <a:lnSpc>
                <a:spcPct val="80000"/>
              </a:lnSpc>
              <a:tabLst>
                <a:tab pos="8066088" algn="l"/>
              </a:tabLst>
            </a:pPr>
            <a:r>
              <a:rPr lang="da-DK" sz="2400" dirty="0"/>
              <a:t>Uncertainty of tags location is reduced from (a) the </a:t>
            </a:r>
            <a:r>
              <a:rPr lang="da-DK" altLang="zh-CN" sz="2400" dirty="0">
                <a:ea typeface="宋体" pitchFamily="2" charset="-122"/>
              </a:rPr>
              <a:t>RFID read area to (b) much smaller areas by localization algorithms</a:t>
            </a:r>
            <a:endParaRPr lang="da-DK" sz="2400" dirty="0"/>
          </a:p>
        </p:txBody>
      </p:sp>
      <p:graphicFrame>
        <p:nvGraphicFramePr>
          <p:cNvPr id="475174" name="Object 38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16530" y="2099528"/>
          <a:ext cx="4032250" cy="379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Visio" r:id="rId4" imgW="3766840" imgH="3548360" progId="Visio.Drawing.11">
                  <p:embed/>
                </p:oleObj>
              </mc:Choice>
              <mc:Fallback>
                <p:oleObj name="Visio" r:id="rId4" imgW="3766840" imgH="3548360" progId="Visio.Drawing.11">
                  <p:embed/>
                  <p:pic>
                    <p:nvPicPr>
                      <p:cNvPr id="0" name="Picture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30" y="2099528"/>
                        <a:ext cx="4032250" cy="379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75" name="Object 3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373425" y="2045675"/>
          <a:ext cx="4067175" cy="385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Visio" r:id="rId6" imgW="3767165" imgH="3567542" progId="Visio.Drawing.11">
                  <p:embed/>
                </p:oleObj>
              </mc:Choice>
              <mc:Fallback>
                <p:oleObj name="Visio" r:id="rId6" imgW="3767165" imgH="3567542" progId="Visio.Drawing.11">
                  <p:embed/>
                  <p:pic>
                    <p:nvPicPr>
                      <p:cNvPr id="0" name="Picture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3425" y="2045675"/>
                        <a:ext cx="4067175" cy="3851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5140" name="Rectangle 4"/>
          <p:cNvSpPr>
            <a:spLocks noChangeArrowheads="1"/>
          </p:cNvSpPr>
          <p:nvPr/>
        </p:nvSpPr>
        <p:spPr bwMode="auto">
          <a:xfrm>
            <a:off x="468313" y="5990000"/>
            <a:ext cx="42481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None/>
              <a:tabLst>
                <a:tab pos="8066088" algn="l"/>
              </a:tabLst>
            </a:pPr>
            <a:r>
              <a:rPr lang="en-US" altLang="zh-CN" sz="1600" b="1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(a) Original uncertainty area </a:t>
            </a:r>
            <a:r>
              <a:rPr lang="en-US" altLang="zh-CN" dirty="0">
                <a:ea typeface="宋体" pitchFamily="2" charset="-122"/>
                <a:cs typeface="Arial" pitchFamily="34" charset="0"/>
              </a:rPr>
              <a:t>≈</a:t>
            </a:r>
            <a:r>
              <a:rPr lang="en-US" altLang="zh-CN" dirty="0" smtClean="0">
                <a:ea typeface="宋体" pitchFamily="2" charset="-122"/>
              </a:rPr>
              <a:t>30,000m</a:t>
            </a:r>
            <a:r>
              <a:rPr lang="en-US" altLang="zh-CN" baseline="30000" dirty="0" smtClean="0">
                <a:ea typeface="宋体" pitchFamily="2" charset="-122"/>
              </a:rPr>
              <a:t>2</a:t>
            </a:r>
            <a:endParaRPr lang="da-DK" baseline="30000" dirty="0">
              <a:ea typeface="宋体" pitchFamily="2" charset="-122"/>
            </a:endParaRPr>
          </a:p>
        </p:txBody>
      </p:sp>
      <p:sp>
        <p:nvSpPr>
          <p:cNvPr id="475176" name="Rectangle 40"/>
          <p:cNvSpPr>
            <a:spLocks noChangeArrowheads="1"/>
          </p:cNvSpPr>
          <p:nvPr/>
        </p:nvSpPr>
        <p:spPr bwMode="auto">
          <a:xfrm>
            <a:off x="5111750" y="5949950"/>
            <a:ext cx="40322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None/>
              <a:tabLst>
                <a:tab pos="8066088" algn="l"/>
              </a:tabLst>
            </a:pPr>
            <a:r>
              <a:rPr lang="en-US" altLang="zh-CN" sz="1600" b="1">
                <a:ea typeface="宋体" pitchFamily="2" charset="-122"/>
              </a:rPr>
              <a:t> </a:t>
            </a:r>
            <a:r>
              <a:rPr lang="en-US" altLang="zh-CN">
                <a:ea typeface="宋体" pitchFamily="2" charset="-122"/>
              </a:rPr>
              <a:t>(b) Reduced uncertainty area ≈ 40m</a:t>
            </a:r>
            <a:r>
              <a:rPr lang="en-US" altLang="zh-CN" baseline="30000">
                <a:ea typeface="宋体" pitchFamily="2" charset="-122"/>
              </a:rPr>
              <a:t>2</a:t>
            </a:r>
            <a:endParaRPr lang="da-DK" baseline="30000">
              <a:ea typeface="宋体" pitchFamily="2" charset="-122"/>
            </a:endParaRPr>
          </a:p>
        </p:txBody>
      </p:sp>
      <p:sp>
        <p:nvSpPr>
          <p:cNvPr id="8" name="AutoShape 2"/>
          <p:cNvSpPr txBox="1">
            <a:spLocks noChangeArrowheads="1"/>
          </p:cNvSpPr>
          <p:nvPr/>
        </p:nvSpPr>
        <p:spPr bwMode="auto">
          <a:xfrm>
            <a:off x="0" y="186228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Localization Approach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4855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9B5974-A8EA-465E-8A7B-9753E660CF1D}" type="slidenum">
              <a:rPr lang="en-US" sz="1000" smtClean="0"/>
              <a:pPr/>
              <a:t>3</a:t>
            </a:fld>
            <a:endParaRPr lang="en-US" sz="1000" smtClean="0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Real-Time Spatial Information Acquisition and Use </a:t>
            </a:r>
            <a:endParaRPr lang="en-US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Subtitle 5"/>
          <p:cNvSpPr txBox="1">
            <a:spLocks/>
          </p:cNvSpPr>
          <p:nvPr/>
        </p:nvSpPr>
        <p:spPr bwMode="auto">
          <a:xfrm>
            <a:off x="1371600" y="4038600"/>
            <a:ext cx="6400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Acknowledgement:  My Former Ph.D. Student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Jochen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Teizer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Former Associate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Professor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600" dirty="0" smtClean="0">
                <a:latin typeface="+mn-lt"/>
                <a:cs typeface="+mn-cs"/>
              </a:rPr>
              <a:t>Georgia Institute of Technology, USA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460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9277" y="1742098"/>
            <a:ext cx="2447925" cy="71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400" i="1" dirty="0">
                <a:ea typeface="宋体" pitchFamily="2" charset="-122"/>
              </a:rPr>
              <a:t>Model Schema</a:t>
            </a:r>
            <a:endParaRPr lang="zh-CN" altLang="en-US" sz="2400" i="1" dirty="0">
              <a:ea typeface="宋体" pitchFamily="2" charset="-122"/>
            </a:endParaRPr>
          </a:p>
        </p:txBody>
      </p:sp>
      <p:graphicFrame>
        <p:nvGraphicFramePr>
          <p:cNvPr id="470039" name="Object 2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230802" y="1544638"/>
          <a:ext cx="6840537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Visio" r:id="rId4" imgW="7289516" imgH="5060818" progId="Visio.Drawing.11">
                  <p:embed/>
                </p:oleObj>
              </mc:Choice>
              <mc:Fallback>
                <p:oleObj name="Visio" r:id="rId4" imgW="7289516" imgH="5060818" progId="Visio.Drawing.11">
                  <p:embed/>
                  <p:pic>
                    <p:nvPicPr>
                      <p:cNvPr id="0" name="Picture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802" y="1544638"/>
                        <a:ext cx="6840537" cy="474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2"/>
          <p:cNvSpPr txBox="1">
            <a:spLocks noChangeArrowheads="1"/>
          </p:cNvSpPr>
          <p:nvPr/>
        </p:nvSpPr>
        <p:spPr bwMode="auto">
          <a:xfrm>
            <a:off x="0" y="186228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Localization Model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8051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42938" y="1570043"/>
            <a:ext cx="7780093" cy="4321175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da-DK" altLang="zh-CN" sz="2800" dirty="0">
                <a:ea typeface="宋体" pitchFamily="2" charset="-122"/>
              </a:rPr>
              <a:t>Senses, collects, and stores the worker’s GPS positions and the unique RFID identification codes</a:t>
            </a:r>
            <a:endParaRPr lang="da-DK" sz="2800" dirty="0"/>
          </a:p>
          <a:p>
            <a:pPr>
              <a:lnSpc>
                <a:spcPct val="140000"/>
              </a:lnSpc>
            </a:pPr>
            <a:endParaRPr lang="da-DK" altLang="zh-CN" sz="2800" dirty="0">
              <a:ea typeface="宋体" pitchFamily="2" charset="-122"/>
            </a:endParaRPr>
          </a:p>
          <a:p>
            <a:pPr>
              <a:lnSpc>
                <a:spcPct val="140000"/>
              </a:lnSpc>
            </a:pPr>
            <a:r>
              <a:rPr lang="da-DK" sz="2800" dirty="0"/>
              <a:t>Sensor synchronization</a:t>
            </a:r>
          </a:p>
          <a:p>
            <a:pPr>
              <a:lnSpc>
                <a:spcPct val="140000"/>
              </a:lnSpc>
            </a:pPr>
            <a:endParaRPr lang="da-DK" sz="2800" dirty="0"/>
          </a:p>
          <a:p>
            <a:pPr>
              <a:lnSpc>
                <a:spcPct val="140000"/>
              </a:lnSpc>
            </a:pPr>
            <a:r>
              <a:rPr lang="da-DK" sz="2800" dirty="0"/>
              <a:t>Data </a:t>
            </a:r>
            <a:r>
              <a:rPr lang="da-DK" sz="2800" dirty="0" smtClean="0"/>
              <a:t>fusion </a:t>
            </a:r>
            <a:endParaRPr lang="da-DK" sz="2800" dirty="0"/>
          </a:p>
        </p:txBody>
      </p:sp>
      <p:sp>
        <p:nvSpPr>
          <p:cNvPr id="4" name="AutoShape 2"/>
          <p:cNvSpPr txBox="1">
            <a:spLocks noChangeArrowheads="1"/>
          </p:cNvSpPr>
          <p:nvPr/>
        </p:nvSpPr>
        <p:spPr bwMode="auto">
          <a:xfrm>
            <a:off x="0" y="186228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Data Collection Module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56640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247" name="Object 6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917408" y="3716338"/>
          <a:ext cx="3887787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0" name="Visio" r:id="rId4" imgW="2751448" imgH="2307630" progId="Visio.Drawing.11">
                  <p:embed/>
                </p:oleObj>
              </mc:Choice>
              <mc:Fallback>
                <p:oleObj name="Visio" r:id="rId4" imgW="2751448" imgH="2307630" progId="Visio.Drawing.11">
                  <p:embed/>
                  <p:pic>
                    <p:nvPicPr>
                      <p:cNvPr id="0" name="Picture 1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408" y="3716338"/>
                        <a:ext cx="3887787" cy="326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7186" name="AutoShap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9144000" cy="550863"/>
          </a:xfrm>
        </p:spPr>
        <p:txBody>
          <a:bodyPr/>
          <a:lstStyle/>
          <a:p>
            <a:r>
              <a:rPr lang="en-US" altLang="zh-CN" sz="3600" dirty="0">
                <a:ea typeface="宋体" pitchFamily="2" charset="-122"/>
              </a:rPr>
              <a:t>Location Estimation </a:t>
            </a:r>
            <a:r>
              <a:rPr lang="en-US" altLang="zh-CN" sz="3600" dirty="0" smtClean="0">
                <a:ea typeface="宋体" pitchFamily="2" charset="-122"/>
              </a:rPr>
              <a:t>Module</a:t>
            </a:r>
            <a:endParaRPr lang="en-US" altLang="zh-CN" sz="3600" dirty="0">
              <a:ea typeface="宋体" pitchFamily="2" charset="-122"/>
            </a:endParaRP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981075"/>
            <a:ext cx="8458200" cy="2362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da-DK" sz="800" i="1" u="sng" dirty="0"/>
          </a:p>
          <a:p>
            <a:pPr>
              <a:buFont typeface="Wingdings" pitchFamily="2" charset="2"/>
              <a:buNone/>
            </a:pPr>
            <a:r>
              <a:rPr lang="da-DK" sz="2200" b="1" u="sng" dirty="0"/>
              <a:t>Centroid Algorithms</a:t>
            </a:r>
          </a:p>
          <a:p>
            <a:pPr>
              <a:lnSpc>
                <a:spcPct val="80000"/>
              </a:lnSpc>
            </a:pPr>
            <a:r>
              <a:rPr lang="da-DK" sz="2200" dirty="0"/>
              <a:t>For a given tag, its estimated location is the centroid of the </a:t>
            </a:r>
            <a:r>
              <a:rPr lang="da-DK" sz="2200" i="1" dirty="0"/>
              <a:t>K</a:t>
            </a:r>
            <a:r>
              <a:rPr lang="da-DK" sz="2200" dirty="0"/>
              <a:t> GPS positions where the tag was identified</a:t>
            </a:r>
          </a:p>
          <a:p>
            <a:pPr>
              <a:lnSpc>
                <a:spcPct val="70000"/>
              </a:lnSpc>
            </a:pPr>
            <a:endParaRPr lang="en-US" altLang="ko-KR" sz="2200" dirty="0">
              <a:ea typeface="굴림"/>
              <a:cs typeface="굴림"/>
            </a:endParaRPr>
          </a:p>
          <a:p>
            <a:pPr>
              <a:lnSpc>
                <a:spcPct val="70000"/>
              </a:lnSpc>
            </a:pPr>
            <a:r>
              <a:rPr lang="en-US" altLang="ko-KR" sz="2200" dirty="0">
                <a:ea typeface="굴림"/>
                <a:cs typeface="굴림"/>
              </a:rPr>
              <a:t>Positions weighted according to the RFID signal strength</a:t>
            </a:r>
            <a:endParaRPr lang="da-DK" sz="2200" dirty="0"/>
          </a:p>
          <a:p>
            <a:pPr>
              <a:lnSpc>
                <a:spcPct val="70000"/>
              </a:lnSpc>
            </a:pPr>
            <a:endParaRPr lang="da-DK" sz="2200" dirty="0"/>
          </a:p>
          <a:p>
            <a:pPr>
              <a:lnSpc>
                <a:spcPct val="70000"/>
              </a:lnSpc>
            </a:pPr>
            <a:r>
              <a:rPr lang="da-DK" sz="2200" dirty="0"/>
              <a:t>Localization error</a:t>
            </a:r>
          </a:p>
        </p:txBody>
      </p:sp>
      <p:graphicFrame>
        <p:nvGraphicFramePr>
          <p:cNvPr id="477249" name="Object 6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917408" y="3716338"/>
          <a:ext cx="3887787" cy="326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1" name="Visio" r:id="rId6" imgW="2751448" imgH="2307630" progId="Visio.Drawing.11">
                  <p:embed/>
                </p:oleObj>
              </mc:Choice>
              <mc:Fallback>
                <p:oleObj name="Visio" r:id="rId6" imgW="2751448" imgH="2307630" progId="Visio.Drawing.11">
                  <p:embed/>
                  <p:pic>
                    <p:nvPicPr>
                      <p:cNvPr id="0" name="Picture 1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408" y="3716338"/>
                        <a:ext cx="3887787" cy="3262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0" y="3228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7189" name="Rectangle 5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7197" name="Rectangle 13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7201" name="Rectangle 17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7202" name="Rectangle 18"/>
          <p:cNvSpPr>
            <a:spLocks noChangeArrowheads="1"/>
          </p:cNvSpPr>
          <p:nvPr/>
        </p:nvSpPr>
        <p:spPr bwMode="auto">
          <a:xfrm>
            <a:off x="0" y="3652838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7207" name="Rectangle 23"/>
          <p:cNvSpPr>
            <a:spLocks noChangeArrowheads="1"/>
          </p:cNvSpPr>
          <p:nvPr/>
        </p:nvSpPr>
        <p:spPr bwMode="auto">
          <a:xfrm>
            <a:off x="0" y="3228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7214" name="Text Box 30"/>
          <p:cNvSpPr txBox="1">
            <a:spLocks noChangeArrowheads="1"/>
          </p:cNvSpPr>
          <p:nvPr/>
        </p:nvSpPr>
        <p:spPr bwMode="auto">
          <a:xfrm>
            <a:off x="7335838" y="4078288"/>
            <a:ext cx="2052637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latin typeface="Tahoma" pitchFamily="34" charset="0"/>
                <a:ea typeface="굴림"/>
                <a:cs typeface="굴림"/>
              </a:rPr>
              <a:t>0 db - Max. signal strength	</a:t>
            </a:r>
          </a:p>
          <a:p>
            <a:pPr>
              <a:spcBef>
                <a:spcPct val="50000"/>
              </a:spcBef>
            </a:pPr>
            <a:endParaRPr lang="en-US" altLang="ko-KR" sz="1400">
              <a:latin typeface="Tahoma" pitchFamily="34" charset="0"/>
              <a:ea typeface="굴림"/>
              <a:cs typeface="굴림"/>
            </a:endParaRPr>
          </a:p>
          <a:p>
            <a:pPr>
              <a:spcBef>
                <a:spcPct val="50000"/>
              </a:spcBef>
            </a:pPr>
            <a:endParaRPr lang="en-US" altLang="ko-KR" sz="1400">
              <a:latin typeface="Tahoma" pitchFamily="34" charset="0"/>
              <a:ea typeface="굴림"/>
              <a:cs typeface="굴림"/>
            </a:endParaRPr>
          </a:p>
          <a:p>
            <a:pPr>
              <a:spcBef>
                <a:spcPct val="50000"/>
              </a:spcBef>
            </a:pPr>
            <a:endParaRPr lang="en-US" altLang="ko-KR" sz="1400">
              <a:latin typeface="Tahoma" pitchFamily="34" charset="0"/>
              <a:ea typeface="굴림"/>
              <a:cs typeface="굴림"/>
            </a:endParaRPr>
          </a:p>
          <a:p>
            <a:pPr>
              <a:spcBef>
                <a:spcPct val="50000"/>
              </a:spcBef>
            </a:pPr>
            <a:endParaRPr lang="en-US" altLang="ko-KR" sz="1400">
              <a:latin typeface="Tahoma" pitchFamily="34" charset="0"/>
              <a:ea typeface="굴림"/>
              <a:cs typeface="굴림"/>
            </a:endParaRPr>
          </a:p>
          <a:p>
            <a:pPr>
              <a:spcBef>
                <a:spcPct val="50000"/>
              </a:spcBef>
            </a:pPr>
            <a:endParaRPr lang="en-US" altLang="ko-KR" sz="1400">
              <a:latin typeface="Tahoma" pitchFamily="34" charset="0"/>
              <a:ea typeface="굴림"/>
              <a:cs typeface="굴림"/>
            </a:endParaRPr>
          </a:p>
          <a:p>
            <a:pPr>
              <a:spcBef>
                <a:spcPct val="50000"/>
              </a:spcBef>
            </a:pPr>
            <a:r>
              <a:rPr lang="en-US" altLang="ko-KR" sz="1400">
                <a:latin typeface="Tahoma" pitchFamily="34" charset="0"/>
                <a:ea typeface="굴림"/>
                <a:cs typeface="굴림"/>
              </a:rPr>
              <a:t>-90db - Min. signal strength</a:t>
            </a:r>
            <a:endParaRPr lang="en-US" altLang="zh-CN" sz="14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77215" name="Text Box 31"/>
          <p:cNvSpPr txBox="1">
            <a:spLocks noChangeArrowheads="1"/>
          </p:cNvSpPr>
          <p:nvPr/>
        </p:nvSpPr>
        <p:spPr bwMode="auto">
          <a:xfrm>
            <a:off x="7092950" y="3573463"/>
            <a:ext cx="23764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>
                <a:latin typeface="Tahoma" pitchFamily="34" charset="0"/>
                <a:ea typeface="굴림"/>
                <a:cs typeface="굴림"/>
              </a:rPr>
              <a:t>Signal Strength</a:t>
            </a:r>
            <a:endParaRPr lang="en-US" altLang="zh-CN" sz="16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77230" name="Freeform 46"/>
          <p:cNvSpPr>
            <a:spLocks/>
          </p:cNvSpPr>
          <p:nvPr/>
        </p:nvSpPr>
        <p:spPr bwMode="auto">
          <a:xfrm>
            <a:off x="4787900" y="4868863"/>
            <a:ext cx="676275" cy="431800"/>
          </a:xfrm>
          <a:custGeom>
            <a:avLst/>
            <a:gdLst/>
            <a:ahLst/>
            <a:cxnLst>
              <a:cxn ang="0">
                <a:pos x="336" y="144"/>
              </a:cxn>
              <a:cxn ang="0">
                <a:pos x="192" y="0"/>
              </a:cxn>
              <a:cxn ang="0">
                <a:pos x="48" y="144"/>
              </a:cxn>
              <a:cxn ang="0">
                <a:pos x="0" y="192"/>
              </a:cxn>
            </a:cxnLst>
            <a:rect l="0" t="0" r="r" b="b"/>
            <a:pathLst>
              <a:path w="336" h="192">
                <a:moveTo>
                  <a:pt x="336" y="144"/>
                </a:moveTo>
                <a:cubicBezTo>
                  <a:pt x="288" y="72"/>
                  <a:pt x="240" y="0"/>
                  <a:pt x="192" y="0"/>
                </a:cubicBezTo>
                <a:cubicBezTo>
                  <a:pt x="144" y="0"/>
                  <a:pt x="80" y="112"/>
                  <a:pt x="48" y="144"/>
                </a:cubicBezTo>
                <a:cubicBezTo>
                  <a:pt x="16" y="176"/>
                  <a:pt x="8" y="184"/>
                  <a:pt x="0" y="192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77232" name="Picture 4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5975" y="4149725"/>
            <a:ext cx="217488" cy="2305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477237" name="Rectangle 53"/>
          <p:cNvSpPr>
            <a:spLocks noChangeArrowheads="1"/>
          </p:cNvSpPr>
          <p:nvPr/>
        </p:nvSpPr>
        <p:spPr bwMode="auto">
          <a:xfrm>
            <a:off x="7092950" y="3646488"/>
            <a:ext cx="2016125" cy="280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7239" name="Rectangle 55"/>
          <p:cNvSpPr>
            <a:spLocks noChangeArrowheads="1"/>
          </p:cNvSpPr>
          <p:nvPr/>
        </p:nvSpPr>
        <p:spPr bwMode="auto">
          <a:xfrm>
            <a:off x="7019925" y="3573463"/>
            <a:ext cx="1873250" cy="31416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7242" name="Rectangle 58"/>
          <p:cNvSpPr>
            <a:spLocks noChangeArrowheads="1"/>
          </p:cNvSpPr>
          <p:nvPr/>
        </p:nvSpPr>
        <p:spPr bwMode="auto">
          <a:xfrm>
            <a:off x="468313" y="4652963"/>
            <a:ext cx="2735262" cy="10810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7252" name="Object 68"/>
          <p:cNvGraphicFramePr>
            <a:graphicFrameLocks noChangeAspect="1"/>
          </p:cNvGraphicFramePr>
          <p:nvPr/>
        </p:nvGraphicFramePr>
        <p:xfrm>
          <a:off x="2916238" y="3716338"/>
          <a:ext cx="3887787" cy="326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2" name="Visio" r:id="rId9" imgW="2751448" imgH="2307630" progId="Visio.Drawing.11">
                  <p:embed/>
                </p:oleObj>
              </mc:Choice>
              <mc:Fallback>
                <p:oleObj name="Visio" r:id="rId9" imgW="2751448" imgH="2307630" progId="Visio.Drawing.11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716338"/>
                        <a:ext cx="3887787" cy="326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260" name="Object 76"/>
          <p:cNvGraphicFramePr>
            <a:graphicFrameLocks noChangeAspect="1"/>
          </p:cNvGraphicFramePr>
          <p:nvPr/>
        </p:nvGraphicFramePr>
        <p:xfrm>
          <a:off x="468313" y="4652963"/>
          <a:ext cx="2735262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3" name="Visio" r:id="rId11" imgW="2403258" imgH="863735" progId="Visio.Drawing.11">
                  <p:embed/>
                </p:oleObj>
              </mc:Choice>
              <mc:Fallback>
                <p:oleObj name="Visio" r:id="rId11" imgW="2403258" imgH="863735" progId="Visio.Drawing.11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652963"/>
                        <a:ext cx="2735262" cy="111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2039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77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7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7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7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AutoShap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2160"/>
            <a:ext cx="9144000" cy="765175"/>
          </a:xfrm>
        </p:spPr>
        <p:txBody>
          <a:bodyPr/>
          <a:lstStyle/>
          <a:p>
            <a:r>
              <a:rPr lang="en-US" altLang="zh-CN" sz="3600" dirty="0">
                <a:ea typeface="宋体" pitchFamily="2" charset="-122"/>
              </a:rPr>
              <a:t>Location Estimation </a:t>
            </a:r>
            <a:r>
              <a:rPr lang="en-US" altLang="zh-CN" sz="3600" dirty="0" smtClean="0">
                <a:ea typeface="宋体" pitchFamily="2" charset="-122"/>
              </a:rPr>
              <a:t>Module</a:t>
            </a:r>
            <a:endParaRPr lang="en-US" sz="3600" dirty="0">
              <a:ea typeface="宋体" pitchFamily="2" charset="-122"/>
            </a:endParaRP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123" y="1196975"/>
            <a:ext cx="7522552" cy="2779713"/>
          </a:xfrm>
          <a:noFill/>
          <a:ln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da-DK" sz="2400" b="1" u="sng" dirty="0"/>
              <a:t>Proximity Algorithms</a:t>
            </a:r>
          </a:p>
          <a:p>
            <a:pPr>
              <a:lnSpc>
                <a:spcPct val="70000"/>
              </a:lnSpc>
            </a:pPr>
            <a:r>
              <a:rPr lang="da-DK" sz="2400" dirty="0"/>
              <a:t>It assumes an square RFID signal pattern of side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ρ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</a:pPr>
            <a:endParaRPr lang="da-DK" sz="2400" dirty="0"/>
          </a:p>
          <a:p>
            <a:pPr>
              <a:lnSpc>
                <a:spcPct val="70000"/>
              </a:lnSpc>
            </a:pPr>
            <a:r>
              <a:rPr lang="da-DK" sz="2400" dirty="0"/>
              <a:t>For a given tag, the four GPS positions situated at axis extremes (maximum and minimum X and Y) determine the smallest uncertainty area</a:t>
            </a:r>
          </a:p>
          <a:p>
            <a:pPr>
              <a:lnSpc>
                <a:spcPct val="70000"/>
              </a:lnSpc>
            </a:pPr>
            <a:endParaRPr lang="da-DK" sz="2400" dirty="0"/>
          </a:p>
          <a:p>
            <a:pPr>
              <a:lnSpc>
                <a:spcPct val="70000"/>
              </a:lnSpc>
            </a:pPr>
            <a:r>
              <a:rPr lang="da-DK" sz="2400" dirty="0"/>
              <a:t>Localization error</a:t>
            </a:r>
          </a:p>
        </p:txBody>
      </p:sp>
      <p:graphicFrame>
        <p:nvGraphicFramePr>
          <p:cNvPr id="500776" name="Object 40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81360" y="4581525"/>
          <a:ext cx="3779838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Visio" r:id="rId4" imgW="2244045" imgH="643376" progId="Visio.Drawing.11">
                  <p:embed/>
                </p:oleObj>
              </mc:Choice>
              <mc:Fallback>
                <p:oleObj name="Visio" r:id="rId4" imgW="2244045" imgH="643376" progId="Visio.Drawing.11">
                  <p:embed/>
                  <p:pic>
                    <p:nvPicPr>
                      <p:cNvPr id="0" name="Picture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60" y="4581525"/>
                        <a:ext cx="3779838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0778" name="Object 4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111750" y="3430588"/>
          <a:ext cx="4032250" cy="342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7" name="Visio" r:id="rId6" imgW="3053737" imgH="2596264" progId="Visio.Drawing.11">
                  <p:embed/>
                </p:oleObj>
              </mc:Choice>
              <mc:Fallback>
                <p:oleObj name="Visio" r:id="rId6" imgW="3053737" imgH="2596264" progId="Visio.Drawing.11">
                  <p:embed/>
                  <p:pic>
                    <p:nvPicPr>
                      <p:cNvPr id="0" name="Picture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3430588"/>
                        <a:ext cx="4032250" cy="342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0741" name="Rectangle 5"/>
          <p:cNvSpPr>
            <a:spLocks noChangeArrowheads="1"/>
          </p:cNvSpPr>
          <p:nvPr/>
        </p:nvSpPr>
        <p:spPr bwMode="auto">
          <a:xfrm>
            <a:off x="0" y="3192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0744" name="Rectangle 8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0753" name="Rectangle 17"/>
          <p:cNvSpPr>
            <a:spLocks noChangeArrowheads="1"/>
          </p:cNvSpPr>
          <p:nvPr/>
        </p:nvSpPr>
        <p:spPr bwMode="auto">
          <a:xfrm>
            <a:off x="0" y="3324225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0754" name="Rectangle 18"/>
          <p:cNvSpPr>
            <a:spLocks noChangeArrowheads="1"/>
          </p:cNvSpPr>
          <p:nvPr/>
        </p:nvSpPr>
        <p:spPr bwMode="auto">
          <a:xfrm>
            <a:off x="0" y="3533775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0756" name="Rectangle 20"/>
          <p:cNvSpPr>
            <a:spLocks noChangeArrowheads="1"/>
          </p:cNvSpPr>
          <p:nvPr/>
        </p:nvSpPr>
        <p:spPr bwMode="auto">
          <a:xfrm>
            <a:off x="0" y="3324225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0770" name="Rectangle 34"/>
          <p:cNvSpPr>
            <a:spLocks noChangeArrowheads="1"/>
          </p:cNvSpPr>
          <p:nvPr/>
        </p:nvSpPr>
        <p:spPr bwMode="auto">
          <a:xfrm>
            <a:off x="250825" y="4581525"/>
            <a:ext cx="3816350" cy="10810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8114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AutoShap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412"/>
            <a:ext cx="9144000" cy="765175"/>
          </a:xfrm>
        </p:spPr>
        <p:txBody>
          <a:bodyPr/>
          <a:lstStyle/>
          <a:p>
            <a:r>
              <a:rPr lang="en-US" altLang="zh-CN" sz="3600" dirty="0">
                <a:ea typeface="宋体" pitchFamily="2" charset="-122"/>
              </a:rPr>
              <a:t/>
            </a:r>
            <a:br>
              <a:rPr lang="en-US" altLang="zh-CN" sz="3600" dirty="0">
                <a:ea typeface="宋体" pitchFamily="2" charset="-122"/>
              </a:rPr>
            </a:br>
            <a:r>
              <a:rPr lang="en-US" altLang="zh-CN" sz="3600" dirty="0">
                <a:ea typeface="宋体" pitchFamily="2" charset="-122"/>
              </a:rPr>
              <a:t>Navigation Module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14400" y="981075"/>
            <a:ext cx="7223125" cy="3168650"/>
          </a:xfrm>
        </p:spPr>
        <p:txBody>
          <a:bodyPr/>
          <a:lstStyle/>
          <a:p>
            <a:pPr>
              <a:lnSpc>
                <a:spcPct val="70000"/>
              </a:lnSpc>
            </a:pPr>
            <a:endParaRPr lang="da-DK" sz="2400" dirty="0"/>
          </a:p>
          <a:p>
            <a:pPr>
              <a:lnSpc>
                <a:spcPct val="70000"/>
              </a:lnSpc>
            </a:pPr>
            <a:r>
              <a:rPr lang="da-DK" sz="2400" dirty="0"/>
              <a:t>Mapping/navigation functions</a:t>
            </a:r>
          </a:p>
          <a:p>
            <a:pPr>
              <a:lnSpc>
                <a:spcPct val="70000"/>
              </a:lnSpc>
            </a:pPr>
            <a:endParaRPr lang="en-US" altLang="zh-CN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Integration of GIS (Geographic Information Systems) and real-time differentially corrected GPS</a:t>
            </a:r>
          </a:p>
          <a:p>
            <a:pPr>
              <a:lnSpc>
                <a:spcPct val="70000"/>
              </a:lnSpc>
            </a:pPr>
            <a:endParaRPr lang="en-US" altLang="zh-CN" sz="2400" dirty="0">
              <a:ea typeface="宋体" pitchFamily="2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2400" dirty="0">
                <a:ea typeface="宋体" pitchFamily="2" charset="-122"/>
              </a:rPr>
              <a:t>Alternatively, printed maps can enable navigation</a:t>
            </a:r>
          </a:p>
          <a:p>
            <a:endParaRPr lang="en-US" altLang="zh-CN" sz="2400" dirty="0">
              <a:ea typeface="宋体" pitchFamily="2" charset="-122"/>
            </a:endParaRPr>
          </a:p>
        </p:txBody>
      </p:sp>
      <p:graphicFrame>
        <p:nvGraphicFramePr>
          <p:cNvPr id="482322" name="Object 18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756155" y="3573463"/>
          <a:ext cx="7200900" cy="30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Visio" r:id="rId4" imgW="5486759" imgH="2312326" progId="Visio.Drawing.11">
                  <p:embed/>
                </p:oleObj>
              </mc:Choice>
              <mc:Fallback>
                <p:oleObj name="Visio" r:id="rId4" imgW="5486759" imgH="2312326" progId="Visio.Drawing.11">
                  <p:embed/>
                  <p:pic>
                    <p:nvPicPr>
                      <p:cNvPr id="0" name="Picture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155" y="3573463"/>
                        <a:ext cx="7200900" cy="303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7110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AutoShap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9144000" cy="780439"/>
          </a:xfrm>
        </p:spPr>
        <p:txBody>
          <a:bodyPr/>
          <a:lstStyle/>
          <a:p>
            <a:r>
              <a:rPr lang="en-US" sz="3600" dirty="0" smtClean="0"/>
              <a:t>Field Trial</a:t>
            </a:r>
            <a:endParaRPr lang="en-US" sz="3600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0213" y="981075"/>
            <a:ext cx="8713787" cy="3527425"/>
          </a:xfr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da-DK" sz="2000" dirty="0"/>
              <a:t>The project:</a:t>
            </a:r>
          </a:p>
          <a:p>
            <a:pPr>
              <a:lnSpc>
                <a:spcPct val="130000"/>
              </a:lnSpc>
            </a:pPr>
            <a:r>
              <a:rPr lang="da-DK" sz="2000" dirty="0"/>
              <a:t>CII RT240 “Leveraging Technology to Improve Construction Productivity”</a:t>
            </a:r>
          </a:p>
          <a:p>
            <a:pPr lvl="1">
              <a:lnSpc>
                <a:spcPct val="130000"/>
              </a:lnSpc>
            </a:pPr>
            <a:r>
              <a:rPr lang="da-DK" sz="2000" dirty="0"/>
              <a:t>University of Waterloo; University of Kentucky; University of Texas</a:t>
            </a:r>
            <a:endParaRPr lang="da-DK" sz="1800" dirty="0"/>
          </a:p>
          <a:p>
            <a:pPr>
              <a:lnSpc>
                <a:spcPct val="130000"/>
              </a:lnSpc>
            </a:pPr>
            <a:r>
              <a:rPr lang="da-DK" sz="2000" dirty="0"/>
              <a:t>Coal power plant project, Rockdale, TX</a:t>
            </a:r>
          </a:p>
          <a:p>
            <a:pPr>
              <a:lnSpc>
                <a:spcPct val="130000"/>
              </a:lnSpc>
            </a:pPr>
            <a:r>
              <a:rPr lang="da-DK" sz="2000" dirty="0"/>
              <a:t>$900 million</a:t>
            </a:r>
          </a:p>
          <a:p>
            <a:pPr>
              <a:lnSpc>
                <a:spcPct val="130000"/>
              </a:lnSpc>
            </a:pPr>
            <a:r>
              <a:rPr lang="da-DK" sz="2000" dirty="0"/>
              <a:t>650 MWatts</a:t>
            </a:r>
          </a:p>
          <a:p>
            <a:pPr>
              <a:lnSpc>
                <a:spcPct val="130000"/>
              </a:lnSpc>
            </a:pPr>
            <a:r>
              <a:rPr lang="da-DK" sz="2000" dirty="0"/>
              <a:t>Open job</a:t>
            </a:r>
          </a:p>
          <a:p>
            <a:pPr>
              <a:lnSpc>
                <a:spcPct val="130000"/>
              </a:lnSpc>
            </a:pPr>
            <a:r>
              <a:rPr lang="da-DK" sz="2000" dirty="0"/>
              <a:t>Two almost identical boiler support steel structures</a:t>
            </a:r>
          </a:p>
        </p:txBody>
      </p:sp>
      <p:sp>
        <p:nvSpPr>
          <p:cNvPr id="487429" name="Rectangle 5"/>
          <p:cNvSpPr>
            <a:spLocks noChangeArrowheads="1"/>
          </p:cNvSpPr>
          <p:nvPr/>
        </p:nvSpPr>
        <p:spPr bwMode="auto">
          <a:xfrm>
            <a:off x="381000" y="4038600"/>
            <a:ext cx="8610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003366"/>
              </a:buClr>
              <a:buFont typeface="Wingdings" pitchFamily="2" charset="2"/>
              <a:buNone/>
            </a:pPr>
            <a:endParaRPr lang="en-US"/>
          </a:p>
        </p:txBody>
      </p:sp>
      <p:pic>
        <p:nvPicPr>
          <p:cNvPr id="487439" name="Picture 15" descr="AAA0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4713283"/>
            <a:ext cx="2665413" cy="1776412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</p:spPr>
      </p:pic>
      <p:pic>
        <p:nvPicPr>
          <p:cNvPr id="487440" name="Picture 16" descr="AAA0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7763" y="4695698"/>
            <a:ext cx="2736850" cy="1824037"/>
          </a:xfrm>
          <a:prstGeom prst="rect">
            <a:avLst/>
          </a:prstGeom>
          <a:noFill/>
          <a:ln w="9525" algn="ctr">
            <a:solidFill>
              <a:srgbClr val="003366"/>
            </a:solidFill>
            <a:miter lim="800000"/>
            <a:headEnd/>
            <a:tailEnd/>
          </a:ln>
          <a:effectLst/>
        </p:spPr>
      </p:pic>
      <p:pic>
        <p:nvPicPr>
          <p:cNvPr id="487441" name="Picture 17" descr="AAA0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92575" y="4581525"/>
            <a:ext cx="1465263" cy="2197100"/>
          </a:xfrm>
          <a:prstGeom prst="rect">
            <a:avLst/>
          </a:prstGeom>
          <a:noFill/>
          <a:ln w="9525" algn="ctr">
            <a:solidFill>
              <a:srgbClr val="003366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981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304" name="Rectangle 16"/>
          <p:cNvSpPr>
            <a:spLocks noChangeArrowheads="1"/>
          </p:cNvSpPr>
          <p:nvPr/>
        </p:nvSpPr>
        <p:spPr bwMode="auto">
          <a:xfrm>
            <a:off x="684213" y="2512068"/>
            <a:ext cx="78486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None/>
            </a:pPr>
            <a:r>
              <a:rPr lang="da-DK" sz="2400" dirty="0"/>
              <a:t>Methodology: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da-DK" sz="2400" dirty="0"/>
              <a:t>Comparision of labor and productivity records between similar boiler installation sequences of tagged and non-tagged steel components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l"/>
            </a:pPr>
            <a:endParaRPr lang="da-DK" sz="2400" dirty="0"/>
          </a:p>
          <a:p>
            <a:pPr marL="342900" indent="-342900" eaLnBrk="1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l"/>
            </a:pPr>
            <a:endParaRPr lang="da-DK" sz="2400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 bwMode="auto">
          <a:xfrm>
            <a:off x="0" y="274638"/>
            <a:ext cx="9144000" cy="78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Field Trial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630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336" name="Picture 2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11188" y="1268413"/>
            <a:ext cx="5400675" cy="3328987"/>
          </a:xfrm>
          <a:ln w="28575">
            <a:solidFill>
              <a:schemeClr val="tx1"/>
            </a:solidFill>
          </a:ln>
        </p:spPr>
      </p:pic>
      <p:sp>
        <p:nvSpPr>
          <p:cNvPr id="525316" name="AutoShap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92516"/>
          </a:xfrm>
        </p:spPr>
        <p:txBody>
          <a:bodyPr/>
          <a:lstStyle/>
          <a:p>
            <a:r>
              <a:rPr lang="en-US" sz="3600" dirty="0"/>
              <a:t>Lay Down Yard Navigation</a:t>
            </a:r>
          </a:p>
        </p:txBody>
      </p:sp>
      <p:sp>
        <p:nvSpPr>
          <p:cNvPr id="5253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5320" name="Rectangle 8"/>
          <p:cNvSpPr>
            <a:spLocks noChangeArrowheads="1"/>
          </p:cNvSpPr>
          <p:nvPr/>
        </p:nvSpPr>
        <p:spPr bwMode="auto">
          <a:xfrm>
            <a:off x="0" y="4772025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endParaRPr lang="en-US"/>
          </a:p>
        </p:txBody>
      </p:sp>
      <p:pic>
        <p:nvPicPr>
          <p:cNvPr id="525339" name="Picture 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4663" y="4797425"/>
            <a:ext cx="4675187" cy="19399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25340" name="Text Box 28"/>
          <p:cNvSpPr txBox="1">
            <a:spLocks noChangeArrowheads="1"/>
          </p:cNvSpPr>
          <p:nvPr/>
        </p:nvSpPr>
        <p:spPr bwMode="auto">
          <a:xfrm>
            <a:off x="7380288" y="4437063"/>
            <a:ext cx="1798637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Detail Page 3</a:t>
            </a:r>
          </a:p>
        </p:txBody>
      </p:sp>
      <p:sp>
        <p:nvSpPr>
          <p:cNvPr id="525341" name="Text Box 29"/>
          <p:cNvSpPr txBox="1">
            <a:spLocks noChangeArrowheads="1"/>
          </p:cNvSpPr>
          <p:nvPr/>
        </p:nvSpPr>
        <p:spPr bwMode="auto">
          <a:xfrm>
            <a:off x="4643438" y="908050"/>
            <a:ext cx="1798637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MWR Map</a:t>
            </a:r>
          </a:p>
        </p:txBody>
      </p:sp>
    </p:spTree>
    <p:extLst>
      <p:ext uri="{BB962C8B-B14F-4D97-AF65-F5344CB8AC3E}">
        <p14:creationId xmlns:p14="http://schemas.microsoft.com/office/powerpoint/2010/main" val="215498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446" name="Picture 1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39750" y="1196975"/>
            <a:ext cx="4032250" cy="3116263"/>
          </a:xfrm>
          <a:ln>
            <a:solidFill>
              <a:schemeClr val="tx1"/>
            </a:solidFill>
          </a:ln>
        </p:spPr>
      </p:pic>
      <p:sp>
        <p:nvSpPr>
          <p:cNvPr id="530434" name="AutoShape 2"/>
          <p:cNvSpPr>
            <a:spLocks noGrp="1" noChangeArrowheads="1"/>
          </p:cNvSpPr>
          <p:nvPr>
            <p:ph type="title"/>
          </p:nvPr>
        </p:nvSpPr>
        <p:spPr>
          <a:xfrm>
            <a:off x="457200" y="274639"/>
            <a:ext cx="8229600" cy="587008"/>
          </a:xfrm>
        </p:spPr>
        <p:txBody>
          <a:bodyPr/>
          <a:lstStyle/>
          <a:p>
            <a:r>
              <a:rPr lang="en-US" sz="3600" dirty="0"/>
              <a:t>Staging Area Navigation</a:t>
            </a:r>
          </a:p>
        </p:txBody>
      </p:sp>
      <p:sp>
        <p:nvSpPr>
          <p:cNvPr id="53043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530442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1196975"/>
            <a:ext cx="3960812" cy="2709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30443" name="Rectangle 11"/>
          <p:cNvSpPr>
            <a:spLocks noChangeArrowheads="1"/>
          </p:cNvSpPr>
          <p:nvPr/>
        </p:nvSpPr>
        <p:spPr bwMode="auto">
          <a:xfrm>
            <a:off x="971550" y="2925763"/>
            <a:ext cx="2089150" cy="1296987"/>
          </a:xfrm>
          <a:prstGeom prst="rect">
            <a:avLst/>
          </a:prstGeom>
          <a:noFill/>
          <a:ln w="222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0447" name="Text Box 15"/>
          <p:cNvSpPr txBox="1">
            <a:spLocks noChangeArrowheads="1"/>
          </p:cNvSpPr>
          <p:nvPr/>
        </p:nvSpPr>
        <p:spPr bwMode="auto">
          <a:xfrm>
            <a:off x="3059113" y="836613"/>
            <a:ext cx="1655762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Staging Map</a:t>
            </a:r>
          </a:p>
        </p:txBody>
      </p:sp>
      <p:pic>
        <p:nvPicPr>
          <p:cNvPr id="530448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5150" y="2709863"/>
            <a:ext cx="576263" cy="173037"/>
          </a:xfrm>
          <a:prstGeom prst="rect">
            <a:avLst/>
          </a:prstGeom>
          <a:noFill/>
        </p:spPr>
      </p:pic>
      <p:sp>
        <p:nvSpPr>
          <p:cNvPr id="530449" name="Text Box 17"/>
          <p:cNvSpPr txBox="1">
            <a:spLocks noChangeArrowheads="1"/>
          </p:cNvSpPr>
          <p:nvPr/>
        </p:nvSpPr>
        <p:spPr bwMode="auto">
          <a:xfrm>
            <a:off x="7200900" y="844550"/>
            <a:ext cx="179863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Detail Page 1</a:t>
            </a:r>
          </a:p>
        </p:txBody>
      </p:sp>
      <p:pic>
        <p:nvPicPr>
          <p:cNvPr id="530835" name="Picture 40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5913" y="4652963"/>
            <a:ext cx="1577975" cy="20399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30836" name="Text Box 404"/>
          <p:cNvSpPr txBox="1">
            <a:spLocks noChangeArrowheads="1"/>
          </p:cNvSpPr>
          <p:nvPr/>
        </p:nvSpPr>
        <p:spPr bwMode="auto">
          <a:xfrm>
            <a:off x="6011863" y="4292600"/>
            <a:ext cx="3132137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List of mapped components</a:t>
            </a:r>
          </a:p>
        </p:txBody>
      </p:sp>
    </p:spTree>
    <p:extLst>
      <p:ext uri="{BB962C8B-B14F-4D97-AF65-F5344CB8AC3E}">
        <p14:creationId xmlns:p14="http://schemas.microsoft.com/office/powerpoint/2010/main" val="13397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3046" y="1219200"/>
            <a:ext cx="4167554" cy="47879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Current process: 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sz="2400" dirty="0"/>
              <a:t>	494 sec (8.2 min)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sz="2400" dirty="0"/>
              <a:t>	per component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Automated process: </a:t>
            </a:r>
            <a:endParaRPr lang="en-US" sz="2400" dirty="0" smtClean="0"/>
          </a:p>
          <a:p>
            <a:pPr>
              <a:lnSpc>
                <a:spcPct val="110000"/>
              </a:lnSpc>
              <a:buNone/>
            </a:pPr>
            <a:r>
              <a:rPr lang="en-US" sz="2400" dirty="0" smtClean="0"/>
              <a:t>     195 </a:t>
            </a:r>
            <a:r>
              <a:rPr lang="en-US" sz="2400" dirty="0"/>
              <a:t>sec (3.2 min)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sz="2400" dirty="0"/>
              <a:t>	per component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2.5 </a:t>
            </a:r>
            <a:r>
              <a:rPr lang="en-US" sz="2400" dirty="0" smtClean="0"/>
              <a:t>productivity </a:t>
            </a:r>
            <a:r>
              <a:rPr lang="en-US" sz="2400" dirty="0"/>
              <a:t>ratio</a:t>
            </a:r>
          </a:p>
        </p:txBody>
      </p:sp>
      <p:pic>
        <p:nvPicPr>
          <p:cNvPr id="607236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929188" y="1752600"/>
            <a:ext cx="4214812" cy="4306888"/>
          </a:xfrm>
          <a:noFill/>
          <a:ln w="15875">
            <a:solidFill>
              <a:srgbClr val="006600"/>
            </a:solidFill>
          </a:ln>
        </p:spPr>
      </p:pic>
      <p:sp>
        <p:nvSpPr>
          <p:cNvPr id="6" name="AutoShap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973137"/>
          </a:xfrm>
        </p:spPr>
        <p:txBody>
          <a:bodyPr/>
          <a:lstStyle/>
          <a:p>
            <a:r>
              <a:rPr lang="en-US" sz="3600" dirty="0" smtClean="0"/>
              <a:t>Results - Craft Work Hours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0989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Text Box 2"/>
          <p:cNvSpPr txBox="1">
            <a:spLocks noChangeArrowheads="1"/>
          </p:cNvSpPr>
          <p:nvPr/>
        </p:nvSpPr>
        <p:spPr bwMode="auto">
          <a:xfrm>
            <a:off x="76200" y="152400"/>
            <a:ext cx="89154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3200" dirty="0">
                <a:latin typeface="+mj-lt"/>
              </a:rPr>
              <a:t>Real-Time Spatial Information Acquisition and Use for Infrastructure Construction and Maintenance </a:t>
            </a:r>
            <a:endParaRPr lang="de-DE" sz="3200" dirty="0">
              <a:latin typeface="+mj-lt"/>
            </a:endParaRPr>
          </a:p>
        </p:txBody>
      </p:sp>
      <p:sp>
        <p:nvSpPr>
          <p:cNvPr id="412676" name="Rectangle 4"/>
          <p:cNvSpPr>
            <a:spLocks noChangeArrowheads="1"/>
          </p:cNvSpPr>
          <p:nvPr/>
        </p:nvSpPr>
        <p:spPr bwMode="auto">
          <a:xfrm>
            <a:off x="323850" y="1752173"/>
            <a:ext cx="4535488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This project </a:t>
            </a:r>
            <a:r>
              <a:rPr lang="en-US" sz="2000" dirty="0" smtClean="0"/>
              <a:t>developed </a:t>
            </a:r>
            <a:r>
              <a:rPr lang="en-US" sz="2000" dirty="0"/>
              <a:t>methods of acquiring, integrating, modeling, and analyzing project site spatial data, including dynamic site information (motion of personnel and equipment), that allow scalability and robustness for real-time field deployment and with sufficient accuracy for applications such as real-time safety </a:t>
            </a:r>
            <a:r>
              <a:rPr lang="en-US" sz="2000" dirty="0" smtClean="0"/>
              <a:t>monitoring, productivity studies, </a:t>
            </a:r>
            <a:r>
              <a:rPr lang="en-US" sz="2000" dirty="0"/>
              <a:t>and advanced equipment control. </a:t>
            </a:r>
            <a:endParaRPr lang="en-US" sz="2000" dirty="0" smtClean="0"/>
          </a:p>
          <a:p>
            <a:pPr eaLnBrk="1" hangingPunct="1"/>
            <a:endParaRPr lang="en-US" sz="2000" dirty="0">
              <a:solidFill>
                <a:schemeClr val="accent2"/>
              </a:solidFill>
            </a:endParaRPr>
          </a:p>
          <a:p>
            <a:pPr eaLnBrk="1" hangingPunct="1"/>
            <a:r>
              <a:rPr lang="en-US" sz="2000" dirty="0" smtClean="0">
                <a:solidFill>
                  <a:schemeClr val="accent2"/>
                </a:solidFill>
              </a:rPr>
              <a:t>(</a:t>
            </a:r>
            <a:r>
              <a:rPr lang="en-US" sz="2000" dirty="0">
                <a:solidFill>
                  <a:schemeClr val="accent2"/>
                </a:solidFill>
              </a:rPr>
              <a:t>NSF Award Number: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</a:rPr>
              <a:t>CMS 0409326)</a:t>
            </a:r>
            <a:r>
              <a:rPr lang="en-US" sz="2000" dirty="0"/>
              <a:t> </a:t>
            </a:r>
          </a:p>
        </p:txBody>
      </p:sp>
      <p:pic>
        <p:nvPicPr>
          <p:cNvPr id="412678" name="Picture 6" descr="Figure 1_1A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8" y="1268413"/>
            <a:ext cx="3529012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679" name="Picture 7" descr="Figure 1_11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933825"/>
            <a:ext cx="360045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7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Lost components</a:t>
            </a:r>
          </a:p>
        </p:txBody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299" y="1727200"/>
            <a:ext cx="8156331" cy="3987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/>
              <a:t>10% of untagged components (35/366) not immediately found</a:t>
            </a:r>
          </a:p>
          <a:p>
            <a:pPr>
              <a:lnSpc>
                <a:spcPct val="120000"/>
              </a:lnSpc>
            </a:pPr>
            <a:endParaRPr lang="en-US" sz="2800" dirty="0"/>
          </a:p>
          <a:p>
            <a:pPr>
              <a:lnSpc>
                <a:spcPct val="120000"/>
              </a:lnSpc>
            </a:pPr>
            <a:r>
              <a:rPr lang="en-US" sz="2800" dirty="0"/>
              <a:t>0.5% of tagged components (2/366) not immediately found</a:t>
            </a:r>
          </a:p>
          <a:p>
            <a:pPr>
              <a:lnSpc>
                <a:spcPct val="120000"/>
              </a:lnSpc>
            </a:pPr>
            <a:endParaRPr lang="en-US" sz="2800" dirty="0"/>
          </a:p>
          <a:p>
            <a:pPr>
              <a:lnSpc>
                <a:spcPct val="120000"/>
              </a:lnSpc>
            </a:pPr>
            <a:r>
              <a:rPr lang="en-US" sz="2800" dirty="0"/>
              <a:t>Extra time required to find these “lost” components</a:t>
            </a:r>
          </a:p>
        </p:txBody>
      </p:sp>
    </p:spTree>
    <p:extLst>
      <p:ext uri="{BB962C8B-B14F-4D97-AF65-F5344CB8AC3E}">
        <p14:creationId xmlns:p14="http://schemas.microsoft.com/office/powerpoint/2010/main" val="327834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Predictability</a:t>
            </a:r>
          </a:p>
        </p:txBody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692" y="1352646"/>
            <a:ext cx="7835900" cy="4892675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sz="2800" dirty="0"/>
              <a:t>Searching and flagging times: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Untagged Components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Median: 301 sec (5.1 min)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Maximum: 1,150 sec (9.2 min)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Minimum: 131 sec (2.2 min)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Tagged Components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Median: 124 sec (2.1 min)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Maximum: 450 sec (7.5 min)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Minimum: 50 sec (0.8 min)</a:t>
            </a:r>
          </a:p>
        </p:txBody>
      </p:sp>
    </p:spTree>
    <p:extLst>
      <p:ext uri="{BB962C8B-B14F-4D97-AF65-F5344CB8AC3E}">
        <p14:creationId xmlns:p14="http://schemas.microsoft.com/office/powerpoint/2010/main" val="39634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9B5974-A8EA-465E-8A7B-9753E660CF1D}" type="slidenum">
              <a:rPr lang="en-US" sz="1000" smtClean="0"/>
              <a:pPr/>
              <a:t>42</a:t>
            </a:fld>
            <a:endParaRPr lang="en-US" sz="1000" smtClean="0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Video Interpretation For Productivity Measurement</a:t>
            </a:r>
          </a:p>
        </p:txBody>
      </p:sp>
      <p:sp>
        <p:nvSpPr>
          <p:cNvPr id="5" name="Subtitle 5"/>
          <p:cNvSpPr txBox="1">
            <a:spLocks/>
          </p:cNvSpPr>
          <p:nvPr/>
        </p:nvSpPr>
        <p:spPr bwMode="auto">
          <a:xfrm>
            <a:off x="1371600" y="4038600"/>
            <a:ext cx="6400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Acknowledgement:  My Former Ph.D. Student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Gong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Assistant Professor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Rutgers University, USA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600" dirty="0" smtClean="0"/>
              <a:t>Motivation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724401"/>
          </a:xfrm>
        </p:spPr>
        <p:txBody>
          <a:bodyPr/>
          <a:lstStyle/>
          <a:p>
            <a:r>
              <a:rPr lang="en-US" sz="2800" dirty="0" smtClean="0"/>
              <a:t>Low construction productivity</a:t>
            </a:r>
          </a:p>
          <a:p>
            <a:pPr lvl="1"/>
            <a:r>
              <a:rPr lang="en-US" sz="2400" dirty="0" smtClean="0"/>
              <a:t>49.6% of craft hour hours devoted to non-value added activities (</a:t>
            </a:r>
            <a:r>
              <a:rPr lang="en-US" sz="2400" dirty="0" err="1" smtClean="0"/>
              <a:t>Horman</a:t>
            </a:r>
            <a:r>
              <a:rPr lang="en-US" sz="2400" dirty="0" smtClean="0"/>
              <a:t> and </a:t>
            </a:r>
            <a:r>
              <a:rPr lang="en-US" sz="2400" dirty="0" err="1" smtClean="0"/>
              <a:t>Kenley</a:t>
            </a:r>
            <a:r>
              <a:rPr lang="en-US" sz="2400" dirty="0" smtClean="0"/>
              <a:t> 2005)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 cstate="print"/>
          <a:srcRect t="9585"/>
          <a:stretch>
            <a:fillRect/>
          </a:stretch>
        </p:blipFill>
        <p:spPr bwMode="auto">
          <a:xfrm>
            <a:off x="381000" y="2514600"/>
            <a:ext cx="3985884" cy="359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 cstate="print"/>
          <a:srcRect t="9792" b="2374"/>
          <a:stretch>
            <a:fillRect/>
          </a:stretch>
        </p:blipFill>
        <p:spPr bwMode="auto">
          <a:xfrm>
            <a:off x="4267200" y="2514600"/>
            <a:ext cx="4079630" cy="357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618752" y="6230035"/>
            <a:ext cx="36296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(Gong, Borcherding, and Caldas, 2011)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600" dirty="0" smtClean="0"/>
              <a:t>Motivation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1999"/>
            <a:ext cx="8686800" cy="1905001"/>
          </a:xfrm>
        </p:spPr>
        <p:txBody>
          <a:bodyPr/>
          <a:lstStyle/>
          <a:p>
            <a:r>
              <a:rPr lang="da-DK" sz="2800" dirty="0" smtClean="0"/>
              <a:t>Issues with current productivity measurement methods:</a:t>
            </a:r>
          </a:p>
          <a:p>
            <a:pPr lvl="1"/>
            <a:r>
              <a:rPr lang="da-DK" sz="2400" dirty="0" smtClean="0"/>
              <a:t>Extensive manual work (Navon 2007; Hildreth et al. 2005)</a:t>
            </a:r>
          </a:p>
          <a:p>
            <a:pPr lvl="1"/>
            <a:r>
              <a:rPr lang="da-DK" sz="2400" dirty="0" smtClean="0"/>
              <a:t>Error-prone and expensive (</a:t>
            </a:r>
            <a:r>
              <a:rPr lang="en-US" sz="2400" dirty="0" err="1" smtClean="0"/>
              <a:t>Navon</a:t>
            </a:r>
            <a:r>
              <a:rPr lang="en-US" sz="2400" dirty="0" smtClean="0"/>
              <a:t> and Sacks 2007</a:t>
            </a:r>
            <a:r>
              <a:rPr lang="da-DK" sz="240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Picture 6" descr="Picture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219200"/>
            <a:ext cx="4161393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219200"/>
            <a:ext cx="4078992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600" dirty="0" smtClean="0"/>
              <a:t>Research Objectives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1508672"/>
            <a:ext cx="8229600" cy="510909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2800" dirty="0" smtClean="0">
                <a:latin typeface="+mn-lt"/>
              </a:rPr>
              <a:t>Formalize a computational representation of the process of video-based productivity analysis.</a:t>
            </a:r>
          </a:p>
          <a:p>
            <a:pPr marL="457200" indent="-457200">
              <a:buClr>
                <a:srgbClr val="FF6600"/>
              </a:buClr>
              <a:buFont typeface="Wingdings" pitchFamily="2" charset="2"/>
              <a:buChar char="§"/>
            </a:pPr>
            <a:endParaRPr lang="en-US" sz="2800" dirty="0" smtClean="0">
              <a:latin typeface="+mn-lt"/>
            </a:endParaRPr>
          </a:p>
          <a:p>
            <a:pPr marL="457200" indent="-457200"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2800" dirty="0" smtClean="0">
                <a:latin typeface="+mn-lt"/>
              </a:rPr>
              <a:t>Design mechanisms of leveraging prior construction knowledge to assist productivity-oriented video reasoning.</a:t>
            </a:r>
          </a:p>
          <a:p>
            <a:pPr marL="457200" indent="-457200">
              <a:buClr>
                <a:srgbClr val="FF6600"/>
              </a:buClr>
              <a:buFont typeface="Wingdings" pitchFamily="2" charset="2"/>
              <a:buChar char="§"/>
            </a:pPr>
            <a:endParaRPr lang="en-US" sz="2800" dirty="0" smtClean="0">
              <a:latin typeface="+mn-lt"/>
            </a:endParaRPr>
          </a:p>
          <a:p>
            <a:pPr marL="457200" indent="-457200"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2800" dirty="0" smtClean="0">
                <a:latin typeface="+mn-lt"/>
              </a:rPr>
              <a:t>Characterize and integrate a set of computing methods to support the recognition and tracking of  construction resources.</a:t>
            </a:r>
          </a:p>
          <a:p>
            <a:pPr marL="457200" indent="-457200">
              <a:buClr>
                <a:srgbClr val="FFC000"/>
              </a:buClr>
              <a:buFont typeface="Wingdings" pitchFamily="2" charset="2"/>
              <a:buChar char="§"/>
            </a:pPr>
            <a:endParaRPr lang="en-US" sz="2400" dirty="0" smtClean="0"/>
          </a:p>
          <a:p>
            <a:pPr marL="457200" indent="-457200">
              <a:buClr>
                <a:srgbClr val="FFC000"/>
              </a:buClr>
              <a:buFont typeface="Arial" pitchFamily="34" charset="0"/>
              <a:buChar char="•"/>
            </a:pPr>
            <a:endParaRPr lang="en-US" sz="2200" b="1" i="1" dirty="0" smtClean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563"/>
            <a:ext cx="9144000" cy="487362"/>
          </a:xfrm>
        </p:spPr>
        <p:txBody>
          <a:bodyPr/>
          <a:lstStyle/>
          <a:p>
            <a:r>
              <a:rPr lang="en-US" sz="3600" dirty="0" smtClean="0"/>
              <a:t>Proposed Video Interpretation Methodology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6" name="Picture 5" descr="Figure 2. A computational representation of video processing.tif"/>
          <p:cNvPicPr>
            <a:picLocks noChangeAspect="1"/>
          </p:cNvPicPr>
          <p:nvPr/>
        </p:nvPicPr>
        <p:blipFill>
          <a:blip r:embed="rId3" cstate="print"/>
          <a:srcRect t="2703" b="2703"/>
          <a:stretch>
            <a:fillRect/>
          </a:stretch>
        </p:blipFill>
        <p:spPr>
          <a:xfrm>
            <a:off x="1524000" y="1096115"/>
            <a:ext cx="5867400" cy="555024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sz="3600" dirty="0" smtClean="0"/>
              <a:t>Visual Recognition and Tracking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10" y="1905000"/>
            <a:ext cx="4343400" cy="381000"/>
          </a:xfrm>
          <a:solidFill>
            <a:srgbClr val="FF9900"/>
          </a:solidFill>
        </p:spPr>
        <p:txBody>
          <a:bodyPr/>
          <a:lstStyle/>
          <a:p>
            <a:pPr algn="ctr" eaLnBrk="1" hangingPunct="1">
              <a:buNone/>
            </a:pPr>
            <a:r>
              <a:rPr lang="en-US" altLang="zh-CN" sz="2000" b="1" dirty="0" smtClean="0">
                <a:ea typeface="宋体" pitchFamily="2" charset="-122"/>
              </a:rPr>
              <a:t>Method Productivity Delay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4" descr="MPD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38710" y="2362200"/>
            <a:ext cx="320799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05310" y="5257800"/>
            <a:ext cx="1905000" cy="1066800"/>
          </a:xfrm>
          <a:prstGeom prst="wedgeRectCallout">
            <a:avLst>
              <a:gd name="adj1" fmla="val 11522"/>
              <a:gd name="adj2" fmla="val -67363"/>
            </a:avLst>
          </a:prstGeom>
          <a:solidFill>
            <a:srgbClr val="00CCFF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en-US" sz="1600" b="1" dirty="0">
                <a:latin typeface="Cambria" pitchFamily="18" charset="0"/>
              </a:rPr>
              <a:t>The time between consecutive occurrences of the production unit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096110" y="5410200"/>
            <a:ext cx="1752600" cy="914400"/>
          </a:xfrm>
          <a:prstGeom prst="wedgeRectCallout">
            <a:avLst>
              <a:gd name="adj1" fmla="val -11978"/>
              <a:gd name="adj2" fmla="val -85194"/>
            </a:avLst>
          </a:prstGeom>
          <a:solidFill>
            <a:srgbClr val="00CCFF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en-US" sz="1600" b="1" dirty="0">
                <a:latin typeface="Cambria" pitchFamily="18" charset="0"/>
              </a:rPr>
              <a:t>The most basic or fundamental resource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05310" y="2438400"/>
            <a:ext cx="1371600" cy="990600"/>
          </a:xfrm>
          <a:prstGeom prst="wedgeRectCallout">
            <a:avLst>
              <a:gd name="adj1" fmla="val 66498"/>
              <a:gd name="adj2" fmla="val -2613"/>
            </a:avLst>
          </a:prstGeom>
          <a:solidFill>
            <a:srgbClr val="00CCFF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1600" b="1" dirty="0">
                <a:latin typeface="Cambria" pitchFamily="18" charset="0"/>
              </a:rPr>
              <a:t>An amount of work that can easily be visually measured</a:t>
            </a:r>
          </a:p>
        </p:txBody>
      </p:sp>
      <p:pic>
        <p:nvPicPr>
          <p:cNvPr id="13" name="Picture 2" descr="O:\Football Stadium End Zone\3-12-2008(1)\newframe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1110" y="2362200"/>
            <a:ext cx="3761889" cy="230596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029200" y="2362200"/>
            <a:ext cx="16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Column Pour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9200" y="4800600"/>
            <a:ext cx="373380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/>
              <a:t> Production Unit = Concrete Bucket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/>
              <a:t> The Method’s Leading Resource = Concrete Bucket</a:t>
            </a:r>
            <a:endParaRPr lang="en-US" sz="1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01110" y="1905000"/>
            <a:ext cx="3733800" cy="3810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ctr">
              <a:spcBef>
                <a:spcPct val="20000"/>
              </a:spcBef>
              <a:buClr>
                <a:srgbClr val="FF6600"/>
              </a:buClr>
            </a:pPr>
            <a:r>
              <a:rPr lang="en-US" altLang="zh-CN" sz="2000" b="1" dirty="0" smtClean="0">
                <a:latin typeface="+mn-lt"/>
                <a:ea typeface="宋体" pitchFamily="2" charset="-122"/>
                <a:cs typeface="+mn-cs"/>
              </a:rPr>
              <a:t>Sample Case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53110" y="6400800"/>
            <a:ext cx="12682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Adrian (1974)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8049110" y="2438400"/>
            <a:ext cx="533400" cy="533400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9906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Leverage domain knowledge to determine which object to recognize and track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85" y="327393"/>
            <a:ext cx="8229600" cy="563562"/>
          </a:xfrm>
        </p:spPr>
        <p:txBody>
          <a:bodyPr/>
          <a:lstStyle/>
          <a:p>
            <a:r>
              <a:rPr lang="en-US" sz="3600" dirty="0" smtClean="0"/>
              <a:t>Model-Based Reasoning – Formal Steps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4724400" cy="4190999"/>
          </a:xfrm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State</a:t>
            </a:r>
            <a:r>
              <a:rPr lang="en-US" sz="2000" b="1" dirty="0" smtClean="0"/>
              <a:t> Classification</a:t>
            </a:r>
          </a:p>
          <a:p>
            <a:pPr lvl="1"/>
            <a:r>
              <a:rPr lang="en-US" sz="1800" dirty="0" smtClean="0"/>
              <a:t>Definition: Object status in predetermined categories</a:t>
            </a:r>
          </a:p>
          <a:p>
            <a:pPr lvl="1"/>
            <a:r>
              <a:rPr lang="en-US" sz="1800" i="1" dirty="0" smtClean="0"/>
              <a:t>Example: &lt;&lt;waiting&gt;&gt;, &lt;&lt;working&gt;&gt;</a:t>
            </a:r>
            <a:endParaRPr lang="en-US" sz="1800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Event</a:t>
            </a:r>
            <a:r>
              <a:rPr lang="en-US" sz="2000" b="1" dirty="0" smtClean="0"/>
              <a:t> Detection</a:t>
            </a:r>
          </a:p>
          <a:p>
            <a:pPr lvl="1"/>
            <a:r>
              <a:rPr lang="en-US" sz="1800" dirty="0" smtClean="0"/>
              <a:t>Definition: Change of states</a:t>
            </a:r>
          </a:p>
          <a:p>
            <a:pPr lvl="1"/>
            <a:r>
              <a:rPr lang="en-US" sz="1800" i="1" dirty="0" smtClean="0"/>
              <a:t>Example: &lt;&lt;waiting </a:t>
            </a:r>
            <a:r>
              <a:rPr lang="en-US" sz="1800" i="1" dirty="0" smtClean="0">
                <a:sym typeface="Wingdings" pitchFamily="2" charset="2"/>
              </a:rPr>
              <a:t> working&gt;&gt;</a:t>
            </a:r>
            <a:endParaRPr lang="en-US" sz="1800" dirty="0" smtClean="0"/>
          </a:p>
          <a:p>
            <a:r>
              <a:rPr lang="en-US" altLang="zh-CN" sz="2000" b="1" dirty="0" smtClean="0">
                <a:solidFill>
                  <a:srgbClr val="FF0000"/>
                </a:solidFill>
                <a:ea typeface="宋体" pitchFamily="2" charset="-122"/>
              </a:rPr>
              <a:t>Scenario</a:t>
            </a:r>
            <a:r>
              <a:rPr lang="en-US" altLang="zh-CN" sz="2000" b="1" dirty="0" smtClean="0">
                <a:ea typeface="宋体" pitchFamily="2" charset="-122"/>
              </a:rPr>
              <a:t> Recognition</a:t>
            </a:r>
          </a:p>
          <a:p>
            <a:pPr lvl="1"/>
            <a:r>
              <a:rPr lang="en-US" sz="1800" dirty="0" smtClean="0"/>
              <a:t>Definition: A situation inferred according to a predetermined rule sets</a:t>
            </a:r>
          </a:p>
          <a:p>
            <a:pPr lvl="1"/>
            <a:r>
              <a:rPr lang="en-US" sz="1800" i="1" dirty="0" smtClean="0"/>
              <a:t>Example: &lt;&lt;process violation&gt;&gt;</a:t>
            </a:r>
            <a:endParaRPr lang="en-US" sz="18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410200" y="1295399"/>
            <a:ext cx="3276600" cy="4191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Time Utilization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sz="1800" b="1" kern="0" dirty="0" smtClean="0">
              <a:latin typeface="+mn-lt"/>
              <a:cs typeface="+mn-cs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000" b="1" kern="0" dirty="0" smtClean="0">
                <a:latin typeface="+mn-lt"/>
                <a:cs typeface="+mn-cs"/>
              </a:rPr>
              <a:t>Workflow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sz="1800" b="1" kern="0" dirty="0" smtClean="0">
              <a:latin typeface="+mn-lt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2000" b="1" kern="0" dirty="0" smtClean="0">
                <a:latin typeface="+mn-lt"/>
                <a:cs typeface="+mn-cs"/>
              </a:rPr>
              <a:t>Abnormal Scenario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Tx/>
              <a:tabLst/>
              <a:defRPr/>
            </a:pPr>
            <a:endParaRPr lang="en-US" sz="2200" b="1" kern="0" dirty="0" smtClean="0">
              <a:latin typeface="+mn-lt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5562599"/>
            <a:ext cx="4724400" cy="40011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Reasoning Steps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0200" y="5562599"/>
            <a:ext cx="3276600" cy="40011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What to measure?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mod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1" y="1295401"/>
            <a:ext cx="4571999" cy="309007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>
            <p:ph idx="4294967295"/>
          </p:nvPr>
        </p:nvSpPr>
        <p:spPr>
          <a:xfrm>
            <a:off x="6172200" y="1371600"/>
            <a:ext cx="2971800" cy="2514600"/>
          </a:xfrm>
          <a:ln w="38100">
            <a:solidFill>
              <a:schemeClr val="tx1"/>
            </a:solidFill>
          </a:ln>
        </p:spPr>
        <p:txBody>
          <a:bodyPr/>
          <a:lstStyle/>
          <a:p>
            <a:pPr marL="342900" lvl="1" indent="-342900"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800" b="1" dirty="0" smtClean="0">
                <a:sym typeface="Wingdings" pitchFamily="2" charset="2"/>
              </a:rPr>
              <a:t>Semantic Context</a:t>
            </a:r>
            <a:endParaRPr lang="en-US" sz="1800" dirty="0" smtClean="0">
              <a:sym typeface="Wingdings" pitchFamily="2" charset="2"/>
            </a:endParaRPr>
          </a:p>
          <a:p>
            <a:pPr marL="800100" lvl="2" indent="-342900"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600" dirty="0" smtClean="0"/>
              <a:t>Task elements</a:t>
            </a:r>
          </a:p>
          <a:p>
            <a:pPr marL="342900" lvl="1" indent="-342900"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800" b="1" dirty="0" smtClean="0">
                <a:sym typeface="Wingdings" pitchFamily="2" charset="2"/>
              </a:rPr>
              <a:t>Spatial Context</a:t>
            </a:r>
          </a:p>
          <a:p>
            <a:pPr marL="800100" lvl="2" indent="-342900"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600" dirty="0" smtClean="0"/>
              <a:t>Spatial layout</a:t>
            </a:r>
          </a:p>
          <a:p>
            <a:pPr marL="800100" lvl="2" indent="-342900"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600" dirty="0" smtClean="0"/>
              <a:t>Work zones</a:t>
            </a:r>
          </a:p>
          <a:p>
            <a:pPr marL="342900" lvl="1" indent="-342900"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800" b="1" dirty="0" smtClean="0">
                <a:sym typeface="Wingdings" pitchFamily="2" charset="2"/>
              </a:rPr>
              <a:t>Temporal Context</a:t>
            </a:r>
          </a:p>
          <a:p>
            <a:pPr marL="800100" lvl="2" indent="-342900"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600" dirty="0" smtClean="0"/>
              <a:t>Activity sequences</a:t>
            </a:r>
          </a:p>
          <a:p>
            <a:pPr marL="800100" lvl="2" indent="-342900"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600" dirty="0" smtClean="0"/>
              <a:t>Time constrains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563562"/>
          </a:xfrm>
        </p:spPr>
        <p:txBody>
          <a:bodyPr/>
          <a:lstStyle/>
          <a:p>
            <a:r>
              <a:rPr lang="en-US" altLang="zh-CN" sz="2800" dirty="0" smtClean="0">
                <a:ea typeface="宋体" pitchFamily="2" charset="-122"/>
              </a:rPr>
              <a:t>Model-Based Reasoning – Representing Prior Knowledge</a:t>
            </a:r>
            <a:endParaRPr lang="en-US" sz="2800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495800"/>
            <a:ext cx="3810000" cy="156337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9600" y="1371600"/>
            <a:ext cx="4284155" cy="1144846"/>
          </a:xfrm>
          <a:prstGeom prst="rect">
            <a:avLst/>
          </a:prstGeom>
          <a:solidFill>
            <a:srgbClr val="FF0000">
              <a:alpha val="10980"/>
            </a:srgbClr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971800" y="5257800"/>
            <a:ext cx="626553" cy="621445"/>
          </a:xfrm>
          <a:prstGeom prst="rect">
            <a:avLst/>
          </a:prstGeom>
          <a:solidFill>
            <a:srgbClr val="FF0000">
              <a:alpha val="5098"/>
            </a:srgbClr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38200" y="2666999"/>
            <a:ext cx="684050" cy="1144846"/>
          </a:xfrm>
          <a:prstGeom prst="rect">
            <a:avLst/>
          </a:prstGeom>
          <a:solidFill>
            <a:srgbClr val="00FFFF">
              <a:alpha val="14902"/>
            </a:srgbClr>
          </a:solidFill>
          <a:ln w="38100" algn="ctr">
            <a:solidFill>
              <a:srgbClr val="00FFFF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895600" y="2667000"/>
            <a:ext cx="684050" cy="1144846"/>
          </a:xfrm>
          <a:prstGeom prst="rect">
            <a:avLst/>
          </a:prstGeom>
          <a:solidFill>
            <a:srgbClr val="00FFFF">
              <a:alpha val="14117"/>
            </a:srgbClr>
          </a:solidFill>
          <a:ln w="38100" algn="ctr">
            <a:solidFill>
              <a:srgbClr val="00FFFF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733800" y="5257800"/>
            <a:ext cx="943517" cy="638037"/>
          </a:xfrm>
          <a:prstGeom prst="rect">
            <a:avLst/>
          </a:prstGeom>
          <a:solidFill>
            <a:srgbClr val="FF0000">
              <a:alpha val="3137"/>
            </a:srgbClr>
          </a:solidFill>
          <a:ln w="38100" algn="ctr">
            <a:solidFill>
              <a:srgbClr val="00FFFF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2057400" y="1447799"/>
            <a:ext cx="270966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0FF00"/>
                </a:solidFill>
                <a:latin typeface="Garamond" pitchFamily="18" charset="0"/>
              </a:rPr>
              <a:t>Bucket Ready </a:t>
            </a:r>
            <a:r>
              <a:rPr lang="en-US" sz="1600" b="1" dirty="0" smtClean="0">
                <a:solidFill>
                  <a:srgbClr val="00FF00"/>
                </a:solidFill>
                <a:latin typeface="Garamond" pitchFamily="18" charset="0"/>
              </a:rPr>
              <a:t>Zone</a:t>
            </a:r>
            <a:endParaRPr lang="en-US" sz="1600" b="1" dirty="0">
              <a:solidFill>
                <a:srgbClr val="00FF00"/>
              </a:solidFill>
              <a:latin typeface="Garamond" pitchFamily="18" charset="0"/>
            </a:endParaRPr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1507819" y="2863938"/>
            <a:ext cx="270966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0FF00"/>
                </a:solidFill>
                <a:latin typeface="Garamond" pitchFamily="18" charset="0"/>
              </a:rPr>
              <a:t>Bucket </a:t>
            </a:r>
            <a:r>
              <a:rPr lang="en-US" sz="1600" b="1" dirty="0" smtClean="0">
                <a:solidFill>
                  <a:srgbClr val="00FF00"/>
                </a:solidFill>
                <a:latin typeface="Garamond" pitchFamily="18" charset="0"/>
              </a:rPr>
              <a:t>Pour </a:t>
            </a:r>
            <a:r>
              <a:rPr lang="en-US" sz="1600" b="1" dirty="0">
                <a:solidFill>
                  <a:srgbClr val="00FF00"/>
                </a:solidFill>
                <a:latin typeface="Garamond" pitchFamily="18" charset="0"/>
              </a:rPr>
              <a:t>Zone</a:t>
            </a:r>
          </a:p>
        </p:txBody>
      </p:sp>
      <p:sp>
        <p:nvSpPr>
          <p:cNvPr id="28" name="Line 13"/>
          <p:cNvSpPr>
            <a:spLocks noChangeShapeType="1"/>
          </p:cNvSpPr>
          <p:nvPr/>
        </p:nvSpPr>
        <p:spPr bwMode="auto">
          <a:xfrm flipH="1" flipV="1">
            <a:off x="2514598" y="2514600"/>
            <a:ext cx="762002" cy="2743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14"/>
          <p:cNvSpPr>
            <a:spLocks noChangeShapeType="1"/>
          </p:cNvSpPr>
          <p:nvPr/>
        </p:nvSpPr>
        <p:spPr bwMode="auto">
          <a:xfrm flipH="1" flipV="1">
            <a:off x="3581400" y="3810000"/>
            <a:ext cx="609600" cy="1447800"/>
          </a:xfrm>
          <a:prstGeom prst="line">
            <a:avLst/>
          </a:prstGeom>
          <a:noFill/>
          <a:ln w="38100">
            <a:solidFill>
              <a:srgbClr val="00FFFF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 flipH="1" flipV="1">
            <a:off x="1524000" y="3733798"/>
            <a:ext cx="2667000" cy="1524002"/>
          </a:xfrm>
          <a:prstGeom prst="line">
            <a:avLst/>
          </a:prstGeom>
          <a:noFill/>
          <a:ln w="38100">
            <a:solidFill>
              <a:srgbClr val="00FFFF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0" name="Shape 39"/>
          <p:cNvCxnSpPr>
            <a:stCxn id="32" idx="2"/>
            <a:endCxn id="43" idx="3"/>
          </p:cNvCxnSpPr>
          <p:nvPr/>
        </p:nvCxnSpPr>
        <p:spPr bwMode="auto">
          <a:xfrm rot="5400000">
            <a:off x="5353050" y="3562350"/>
            <a:ext cx="1447800" cy="2095500"/>
          </a:xfrm>
          <a:prstGeom prst="bentConnector2">
            <a:avLst/>
          </a:prstGeom>
          <a:solidFill>
            <a:schemeClr val="accent1">
              <a:alpha val="35001"/>
            </a:schemeClr>
          </a:solidFill>
          <a:ln w="28575" cap="sq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sp>
        <p:nvSpPr>
          <p:cNvPr id="43" name="Rectangle 42"/>
          <p:cNvSpPr/>
          <p:nvPr/>
        </p:nvSpPr>
        <p:spPr bwMode="auto">
          <a:xfrm>
            <a:off x="457200" y="4495800"/>
            <a:ext cx="4572000" cy="16764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57800" y="441960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Process Model </a:t>
            </a:r>
          </a:p>
          <a:p>
            <a:r>
              <a:rPr lang="en-US" sz="1600" b="1" dirty="0" smtClean="0"/>
              <a:t>           or </a:t>
            </a:r>
          </a:p>
          <a:p>
            <a:r>
              <a:rPr lang="en-US" sz="1600" b="1" dirty="0" smtClean="0"/>
              <a:t>Process Chart</a:t>
            </a:r>
            <a:endParaRPr lang="en-US" sz="1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 animBg="1"/>
      <p:bldP spid="43" grpId="0" animBg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0296"/>
            <a:ext cx="9144000" cy="765175"/>
          </a:xfrm>
        </p:spPr>
        <p:txBody>
          <a:bodyPr/>
          <a:lstStyle/>
          <a:p>
            <a:r>
              <a:rPr lang="en-US" sz="3200" dirty="0" smtClean="0"/>
              <a:t>Motivation </a:t>
            </a:r>
            <a:endParaRPr lang="en-US" sz="3200" dirty="0"/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9836" y="1217021"/>
            <a:ext cx="8713788" cy="15843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400" dirty="0">
                <a:ea typeface="굴림" pitchFamily="50" charset="-127"/>
              </a:rPr>
              <a:t>Need for safety in construction/infrastructure: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>
                <a:ea typeface="굴림" pitchFamily="50" charset="-127"/>
              </a:rPr>
              <a:t>1224 fatalities in 2005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>
                <a:ea typeface="굴림" pitchFamily="50" charset="-127"/>
              </a:rPr>
              <a:t>Many accidents occur while operating heavy equipment</a:t>
            </a:r>
          </a:p>
        </p:txBody>
      </p:sp>
      <p:graphicFrame>
        <p:nvGraphicFramePr>
          <p:cNvPr id="365573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62762162"/>
              </p:ext>
            </p:extLst>
          </p:nvPr>
        </p:nvGraphicFramePr>
        <p:xfrm>
          <a:off x="225088" y="2753164"/>
          <a:ext cx="8637588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Chart" r:id="rId4" imgW="8000924" imgH="3152824" progId="MSGraph.Chart.8">
                  <p:embed followColorScheme="full"/>
                </p:oleObj>
              </mc:Choice>
              <mc:Fallback>
                <p:oleObj name="Chart" r:id="rId4" imgW="8000924" imgH="3152824" progId="MSGraph.Chart.8">
                  <p:embed followColorScheme="full"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88" y="2753164"/>
                        <a:ext cx="8637588" cy="340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574" name="Text Box 6"/>
          <p:cNvSpPr txBox="1">
            <a:spLocks noChangeArrowheads="1"/>
          </p:cNvSpPr>
          <p:nvPr/>
        </p:nvSpPr>
        <p:spPr bwMode="auto">
          <a:xfrm>
            <a:off x="2484438" y="5949950"/>
            <a:ext cx="414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latinLnBrk="1" hangingPunct="1"/>
            <a:r>
              <a:rPr kumimoji="1" lang="en-US" altLang="ko-KR" sz="1200">
                <a:solidFill>
                  <a:srgbClr val="000000"/>
                </a:solidFill>
                <a:ea typeface="굴림" pitchFamily="50" charset="-127"/>
              </a:rPr>
              <a:t>Analysis of Fatalities on Construction Sites (OSHA, 2002)</a:t>
            </a:r>
            <a:r>
              <a:rPr kumimoji="1" lang="en-US" altLang="ko-KR">
                <a:latin typeface="굴림" pitchFamily="50" charset="-127"/>
                <a:ea typeface="굴림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03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altLang="zh-CN" sz="3200" dirty="0" smtClean="0">
                <a:ea typeface="宋体" pitchFamily="2" charset="-122"/>
              </a:rPr>
              <a:t>Video Content Organization and Retrieval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371600"/>
            <a:ext cx="655131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altLang="zh-CN" sz="2800" dirty="0" smtClean="0">
                <a:ea typeface="宋体" pitchFamily="2" charset="-122"/>
              </a:rPr>
              <a:t>Implementation of Video Interpretation Methodology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7" name="Picture 6" descr="softwa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990600"/>
            <a:ext cx="7848600" cy="4512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09600" y="5638800"/>
            <a:ext cx="7848600" cy="923330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marL="0" lvl="1">
              <a:buFont typeface="Arial" pitchFamily="34" charset="0"/>
              <a:buChar char="•"/>
            </a:pPr>
            <a:r>
              <a:rPr lang="en-US" altLang="zh-CN" sz="1800" b="1" dirty="0" smtClean="0">
                <a:ea typeface="宋体" pitchFamily="2" charset="-122"/>
              </a:rPr>
              <a:t> VC++ Microsoft Foundation Class (MFC)</a:t>
            </a:r>
          </a:p>
          <a:p>
            <a:pPr marL="0" lvl="1">
              <a:buFont typeface="Arial" pitchFamily="34" charset="0"/>
              <a:buChar char="•"/>
            </a:pPr>
            <a:r>
              <a:rPr lang="en-US" altLang="zh-CN" sz="1800" b="1" dirty="0" smtClean="0">
                <a:ea typeface="宋体" pitchFamily="2" charset="-122"/>
              </a:rPr>
              <a:t> Intel Open Source Computer Vision Library</a:t>
            </a:r>
          </a:p>
          <a:p>
            <a:pPr marL="0" lvl="1">
              <a:buFont typeface="Arial" pitchFamily="34" charset="0"/>
              <a:buChar char="•"/>
            </a:pPr>
            <a:r>
              <a:rPr lang="en-US" altLang="zh-CN" sz="1800" b="1" dirty="0" smtClean="0">
                <a:ea typeface="宋体" pitchFamily="2" charset="-122"/>
              </a:rPr>
              <a:t> DirectShow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 dirty="0" smtClean="0"/>
              <a:t>Validation Cases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746"/>
            <a:ext cx="8153400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Repetitive Operations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Column Pour Operation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Slab Pour Operation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Earthmoving Operation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Non-Repetitive Operations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Scaffold Installation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Hoisting Operation</a:t>
            </a:r>
          </a:p>
          <a:p>
            <a:pPr lvl="2">
              <a:lnSpc>
                <a:spcPct val="150000"/>
              </a:lnSpc>
            </a:pPr>
            <a:endParaRPr lang="en-US" sz="2400" dirty="0" smtClean="0"/>
          </a:p>
          <a:p>
            <a:pPr lvl="1">
              <a:lnSpc>
                <a:spcPct val="150000"/>
              </a:lnSpc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altLang="zh-CN" sz="3600" dirty="0" smtClean="0">
                <a:ea typeface="宋体" pitchFamily="2" charset="-122"/>
              </a:rPr>
              <a:t>Demonstration – Column Pour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63" y="1215231"/>
            <a:ext cx="6920537" cy="503475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1863" y="1214774"/>
            <a:ext cx="6920537" cy="504950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 b="2724"/>
          <a:stretch>
            <a:fillRect/>
          </a:stretch>
        </p:blipFill>
        <p:spPr bwMode="auto">
          <a:xfrm>
            <a:off x="1235458" y="1216656"/>
            <a:ext cx="6836980" cy="498888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/>
          <a:srcRect b="2725"/>
          <a:stretch>
            <a:fillRect/>
          </a:stretch>
        </p:blipFill>
        <p:spPr bwMode="auto">
          <a:xfrm>
            <a:off x="1600200" y="1219200"/>
            <a:ext cx="6553200" cy="505926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pic>
        <p:nvPicPr>
          <p:cNvPr id="8" name="Picture 7" descr="running"/>
          <p:cNvPicPr>
            <a:picLocks noChangeAspect="1" noChangeArrowheads="1"/>
          </p:cNvPicPr>
          <p:nvPr/>
        </p:nvPicPr>
        <p:blipFill>
          <a:blip r:embed="rId7" cstate="print"/>
          <a:srcRect b="2600"/>
          <a:stretch>
            <a:fillRect/>
          </a:stretch>
        </p:blipFill>
        <p:spPr bwMode="auto">
          <a:xfrm>
            <a:off x="1905000" y="1219200"/>
            <a:ext cx="6905792" cy="504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last.jpg"/>
          <p:cNvPicPr>
            <a:picLocks noChangeAspect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2286000" y="1219200"/>
            <a:ext cx="6391339" cy="5033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 dirty="0" smtClean="0"/>
              <a:t>Analysis of Processing Results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Content Placeholder 4" descr="basetimeline_1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6298" t="13153" r="15320" b="16769"/>
          <a:stretch>
            <a:fillRect/>
          </a:stretch>
        </p:blipFill>
        <p:spPr bwMode="auto">
          <a:xfrm>
            <a:off x="762000" y="1143000"/>
            <a:ext cx="7543800" cy="4968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391400" y="2438400"/>
            <a:ext cx="1143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Manual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3657600"/>
            <a:ext cx="1143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Computer</a:t>
            </a:r>
            <a:endParaRPr lang="en-US" sz="1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Analysis of Processing Results 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1163"/>
          <p:cNvSpPr>
            <a:spLocks noChangeArrowheads="1"/>
          </p:cNvSpPr>
          <p:nvPr/>
        </p:nvSpPr>
        <p:spPr bwMode="auto">
          <a:xfrm>
            <a:off x="762000" y="6172200"/>
            <a:ext cx="533400" cy="152400"/>
          </a:xfrm>
          <a:prstGeom prst="rec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1165"/>
          <p:cNvSpPr txBox="1">
            <a:spLocks noChangeArrowheads="1"/>
          </p:cNvSpPr>
          <p:nvPr/>
        </p:nvSpPr>
        <p:spPr bwMode="auto">
          <a:xfrm>
            <a:off x="1295400" y="6096000"/>
            <a:ext cx="2984500" cy="2921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ct val="50000"/>
              </a:spcBef>
            </a:pPr>
            <a:r>
              <a:rPr lang="en-US" sz="1400" b="1" dirty="0" smtClean="0">
                <a:solidFill>
                  <a:schemeClr val="tx1"/>
                </a:solidFill>
              </a:rPr>
              <a:t>Time Constrain Violation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Rectangle 1164"/>
          <p:cNvSpPr>
            <a:spLocks noChangeArrowheads="1"/>
          </p:cNvSpPr>
          <p:nvPr/>
        </p:nvSpPr>
        <p:spPr bwMode="auto">
          <a:xfrm>
            <a:off x="3581400" y="6172200"/>
            <a:ext cx="533400" cy="152400"/>
          </a:xfrm>
          <a:prstGeom prst="rect">
            <a:avLst/>
          </a:prstGeom>
          <a:solidFill>
            <a:srgbClr val="00FF00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66"/>
          <p:cNvSpPr txBox="1">
            <a:spLocks noChangeArrowheads="1"/>
          </p:cNvSpPr>
          <p:nvPr/>
        </p:nvSpPr>
        <p:spPr bwMode="auto">
          <a:xfrm>
            <a:off x="4191000" y="6096000"/>
            <a:ext cx="193040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ct val="50000"/>
              </a:spcBef>
            </a:pPr>
            <a:r>
              <a:rPr lang="en-US" sz="1400" b="1" dirty="0">
                <a:solidFill>
                  <a:schemeClr val="tx1"/>
                </a:solidFill>
              </a:rPr>
              <a:t>Sequence Violation</a:t>
            </a:r>
          </a:p>
        </p:txBody>
      </p:sp>
      <p:pic>
        <p:nvPicPr>
          <p:cNvPr id="3768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066800"/>
            <a:ext cx="7239000" cy="502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 Box 1166"/>
          <p:cNvSpPr txBox="1">
            <a:spLocks noChangeArrowheads="1"/>
          </p:cNvSpPr>
          <p:nvPr/>
        </p:nvSpPr>
        <p:spPr bwMode="auto">
          <a:xfrm>
            <a:off x="6019800" y="5943600"/>
            <a:ext cx="2209800" cy="533400"/>
          </a:xfrm>
          <a:prstGeom prst="rect">
            <a:avLst/>
          </a:prstGeom>
          <a:solidFill>
            <a:schemeClr val="accent1"/>
          </a:solidFill>
          <a:ln w="28575" algn="ctr">
            <a:noFill/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ct val="50000"/>
              </a:spcBef>
            </a:pPr>
            <a:r>
              <a:rPr lang="en-US" sz="1400" b="1" dirty="0" smtClean="0">
                <a:solidFill>
                  <a:schemeClr val="tx1"/>
                </a:solidFill>
              </a:rPr>
              <a:t>Overall Time Utilization Accuracy: 90%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9B5974-A8EA-465E-8A7B-9753E660CF1D}" type="slidenum">
              <a:rPr lang="en-US" sz="1000" smtClean="0"/>
              <a:pPr/>
              <a:t>56</a:t>
            </a:fld>
            <a:endParaRPr lang="en-US" sz="1000" smtClean="0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emi-Automated Activity Analysis</a:t>
            </a:r>
            <a:endParaRPr lang="en-US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Subtitle 5"/>
          <p:cNvSpPr txBox="1">
            <a:spLocks/>
          </p:cNvSpPr>
          <p:nvPr/>
        </p:nvSpPr>
        <p:spPr bwMode="auto">
          <a:xfrm>
            <a:off x="1371600" y="4038600"/>
            <a:ext cx="6400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Acknowledgement:  My Former Ph.D. Student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Jung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Yeol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Kim,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Ph.D. 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Assistant Professor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600" dirty="0" err="1" smtClean="0">
                <a:latin typeface="+mn-lt"/>
                <a:cs typeface="+mn-cs"/>
              </a:rPr>
              <a:t>Inha</a:t>
            </a:r>
            <a:r>
              <a:rPr lang="en-US" sz="1600" dirty="0" smtClean="0">
                <a:latin typeface="+mn-lt"/>
                <a:cs typeface="+mn-cs"/>
              </a:rPr>
              <a:t> University, Korea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708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Activity Analysis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20966"/>
            <a:ext cx="8229600" cy="54102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Definition</a:t>
            </a:r>
          </a:p>
          <a:p>
            <a:pPr lvl="1"/>
            <a:r>
              <a:rPr lang="en-US" sz="1600" dirty="0" smtClean="0"/>
              <a:t>“A </a:t>
            </a:r>
            <a:r>
              <a:rPr lang="en-US" sz="1600" dirty="0"/>
              <a:t>continuous process of </a:t>
            </a:r>
            <a:r>
              <a:rPr lang="en-US" sz="1600" b="1" dirty="0"/>
              <a:t>measuring and increasing the </a:t>
            </a:r>
            <a:r>
              <a:rPr lang="en-US" sz="1600" b="1" dirty="0">
                <a:solidFill>
                  <a:schemeClr val="tx2"/>
                </a:solidFill>
              </a:rPr>
              <a:t>amount of time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/>
              <a:t>that craft professionals </a:t>
            </a:r>
            <a:r>
              <a:rPr lang="en-US" sz="1600" b="1" dirty="0">
                <a:solidFill>
                  <a:schemeClr val="tx2"/>
                </a:solidFill>
              </a:rPr>
              <a:t>spend on actual construction</a:t>
            </a:r>
            <a:r>
              <a:rPr lang="en-US" sz="1600" b="1" dirty="0"/>
              <a:t>” </a:t>
            </a:r>
            <a:r>
              <a:rPr lang="en-US" sz="1600" dirty="0"/>
              <a:t>(CII 2010b, iii</a:t>
            </a:r>
            <a:r>
              <a:rPr lang="en-US" sz="1600" dirty="0" smtClean="0"/>
              <a:t>).</a:t>
            </a:r>
          </a:p>
          <a:p>
            <a:pPr lvl="1"/>
            <a:r>
              <a:rPr lang="en-US" sz="1600" dirty="0" smtClean="0"/>
              <a:t>Activity Analysis is </a:t>
            </a:r>
            <a:r>
              <a:rPr lang="en-US" sz="1600" b="1" dirty="0" smtClean="0">
                <a:solidFill>
                  <a:schemeClr val="tx2"/>
                </a:solidFill>
              </a:rPr>
              <a:t>an evolution of Work Sampling</a:t>
            </a:r>
            <a:endParaRPr lang="en-US" sz="1600" b="1" dirty="0">
              <a:solidFill>
                <a:schemeClr val="tx2"/>
              </a:solidFill>
            </a:endParaRPr>
          </a:p>
          <a:p>
            <a:r>
              <a:rPr lang="en-US" sz="1800" dirty="0" smtClean="0"/>
              <a:t>Data Gathering: </a:t>
            </a:r>
            <a:r>
              <a:rPr lang="en-US" sz="1800" dirty="0"/>
              <a:t>Manual </a:t>
            </a:r>
            <a:r>
              <a:rPr lang="en-US" sz="1800" dirty="0" smtClean="0"/>
              <a:t>Observation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F3A21-3079-4A41-9F01-66F1CAAAA3B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8052" y="2580752"/>
            <a:ext cx="3914718" cy="25964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Bent Arrow 5"/>
          <p:cNvSpPr/>
          <p:nvPr/>
        </p:nvSpPr>
        <p:spPr>
          <a:xfrm>
            <a:off x="3975570" y="3521427"/>
            <a:ext cx="402188" cy="46640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75170" y="2630288"/>
            <a:ext cx="4726200" cy="3846712"/>
            <a:chOff x="684000" y="2477888"/>
            <a:chExt cx="5379566" cy="4227712"/>
          </a:xfrm>
        </p:grpSpPr>
        <p:pic>
          <p:nvPicPr>
            <p:cNvPr id="8" name="Picture 3"/>
            <p:cNvPicPr preferRelativeResize="0"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4000" y="2477888"/>
              <a:ext cx="1633609" cy="1133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Picture 4"/>
            <p:cNvPicPr preferRelativeResize="0"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56978" y="2477888"/>
              <a:ext cx="1633609" cy="1133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" name="Picture 5"/>
            <p:cNvPicPr preferRelativeResize="0"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5526" y="3877112"/>
              <a:ext cx="1633609" cy="1133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6"/>
            <p:cNvPicPr preferRelativeResize="0"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88675" y="3877112"/>
              <a:ext cx="1633609" cy="1133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2" name="Picture 7"/>
            <p:cNvPicPr preferRelativeResize="0"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7223" y="5276336"/>
              <a:ext cx="1633609" cy="1133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3" name="Picture 8"/>
            <p:cNvPicPr preferRelativeResize="0"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88675" y="5276336"/>
              <a:ext cx="1633609" cy="1133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4" name="Picture 9"/>
            <p:cNvPicPr preferRelativeResize="0"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29957" y="5276336"/>
              <a:ext cx="1633609" cy="1133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84000" y="3581079"/>
              <a:ext cx="1633609" cy="296034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200" dirty="0" smtClean="0"/>
                <a:t>Direct Work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56978" y="3597595"/>
              <a:ext cx="1633609" cy="296034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200" dirty="0" smtClean="0"/>
                <a:t>Preparatory Work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5526" y="4980303"/>
              <a:ext cx="1633609" cy="296034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200" dirty="0" smtClean="0"/>
                <a:t>Tools and Equip.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88675" y="4980303"/>
              <a:ext cx="1633609" cy="296034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200" dirty="0" smtClean="0"/>
                <a:t>Material Handling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7223" y="6390635"/>
              <a:ext cx="1633609" cy="296035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200" dirty="0" smtClean="0"/>
                <a:t>Waiting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88675" y="6409565"/>
              <a:ext cx="1633609" cy="296035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200" dirty="0" smtClean="0"/>
                <a:t>Travel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29957" y="6390636"/>
              <a:ext cx="1633609" cy="296035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200" dirty="0" smtClean="0"/>
                <a:t>Personal</a:t>
              </a:r>
              <a:endParaRPr lang="en-US" sz="1200" dirty="0"/>
            </a:p>
          </p:txBody>
        </p:sp>
      </p:grpSp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85370" y="4038801"/>
            <a:ext cx="2501430" cy="2319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Bent Arrow 27"/>
          <p:cNvSpPr/>
          <p:nvPr/>
        </p:nvSpPr>
        <p:spPr>
          <a:xfrm rot="5400000">
            <a:off x="7569236" y="3701690"/>
            <a:ext cx="402188" cy="46640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696200" y="5041864"/>
            <a:ext cx="6116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70330" y="433335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Maximize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0376" y="5326198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Optimize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others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517983" y="4180952"/>
            <a:ext cx="0" cy="10938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37126" y="5274815"/>
            <a:ext cx="1149674" cy="10950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60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2188" y="1417638"/>
            <a:ext cx="8005072" cy="4377737"/>
            <a:chOff x="1428488" y="3124200"/>
            <a:chExt cx="6648712" cy="3607163"/>
          </a:xfrm>
        </p:grpSpPr>
        <p:sp>
          <p:nvSpPr>
            <p:cNvPr id="22" name="Rectangle 21"/>
            <p:cNvSpPr/>
            <p:nvPr/>
          </p:nvSpPr>
          <p:spPr>
            <a:xfrm>
              <a:off x="2012990" y="3124200"/>
              <a:ext cx="2338009" cy="439159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Plan Study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12990" y="3709746"/>
              <a:ext cx="2338009" cy="439159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Sample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12990" y="4441678"/>
              <a:ext cx="2338009" cy="439159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Analyze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012990" y="5173610"/>
              <a:ext cx="2338009" cy="439159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Plan Improvements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12990" y="5759156"/>
              <a:ext cx="2338009" cy="439159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Implement Improvements</a:t>
              </a:r>
            </a:p>
          </p:txBody>
        </p:sp>
        <p:cxnSp>
          <p:nvCxnSpPr>
            <p:cNvPr id="33" name="Straight Arrow Connector 32"/>
            <p:cNvCxnSpPr>
              <a:stCxn id="22" idx="2"/>
              <a:endCxn id="23" idx="0"/>
            </p:cNvCxnSpPr>
            <p:nvPr/>
          </p:nvCxnSpPr>
          <p:spPr>
            <a:xfrm>
              <a:off x="3181994" y="3563359"/>
              <a:ext cx="0" cy="1463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3" idx="2"/>
              <a:endCxn id="24" idx="0"/>
            </p:cNvCxnSpPr>
            <p:nvPr/>
          </p:nvCxnSpPr>
          <p:spPr>
            <a:xfrm>
              <a:off x="3181994" y="4148905"/>
              <a:ext cx="0" cy="2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4" idx="2"/>
              <a:endCxn id="30" idx="0"/>
            </p:cNvCxnSpPr>
            <p:nvPr/>
          </p:nvCxnSpPr>
          <p:spPr>
            <a:xfrm>
              <a:off x="3181994" y="4880837"/>
              <a:ext cx="0" cy="2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2"/>
              <a:endCxn id="32" idx="0"/>
            </p:cNvCxnSpPr>
            <p:nvPr/>
          </p:nvCxnSpPr>
          <p:spPr>
            <a:xfrm>
              <a:off x="3181994" y="5612770"/>
              <a:ext cx="0" cy="1463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32" idx="2"/>
              <a:endCxn id="22" idx="1"/>
            </p:cNvCxnSpPr>
            <p:nvPr/>
          </p:nvCxnSpPr>
          <p:spPr>
            <a:xfrm rot="5400000" flipH="1">
              <a:off x="1170224" y="4186545"/>
              <a:ext cx="2854536" cy="1169004"/>
            </a:xfrm>
            <a:prstGeom prst="bentConnector4">
              <a:avLst>
                <a:gd name="adj1" fmla="val -4950"/>
                <a:gd name="adj2" fmla="val 11875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1428488" y="3636553"/>
              <a:ext cx="6648712" cy="13906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71697" y="3782939"/>
              <a:ext cx="2980961" cy="2927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Semi-automated Data Collection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40" idx="1"/>
              <a:endCxn id="23" idx="3"/>
            </p:cNvCxnSpPr>
            <p:nvPr/>
          </p:nvCxnSpPr>
          <p:spPr>
            <a:xfrm flipH="1">
              <a:off x="4350999" y="3929325"/>
              <a:ext cx="5206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050816" y="6427041"/>
              <a:ext cx="2262357" cy="304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Activity Analysis Process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501716" y="5111625"/>
              <a:ext cx="1569980" cy="304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Research Scope</a:t>
              </a: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871697" y="4514871"/>
              <a:ext cx="2980961" cy="2927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Automated Data Analysis</a:t>
              </a:r>
            </a:p>
          </p:txBody>
        </p:sp>
        <p:cxnSp>
          <p:nvCxnSpPr>
            <p:cNvPr id="47" name="Straight Arrow Connector 46"/>
            <p:cNvCxnSpPr>
              <a:stCxn id="46" idx="1"/>
              <a:endCxn id="24" idx="3"/>
            </p:cNvCxnSpPr>
            <p:nvPr/>
          </p:nvCxnSpPr>
          <p:spPr>
            <a:xfrm flipH="1">
              <a:off x="4350999" y="4661258"/>
              <a:ext cx="5206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6156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Semi-Automated </a:t>
            </a:r>
            <a:r>
              <a:rPr lang="en-US" sz="3600" dirty="0"/>
              <a:t>Activity </a:t>
            </a:r>
            <a:r>
              <a:rPr lang="en-US" sz="3600" dirty="0" smtClean="0"/>
              <a:t>Analysis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4142930" y="6394287"/>
            <a:ext cx="4335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Kim, J. Y. (2015) “Rapid </a:t>
            </a:r>
            <a:r>
              <a:rPr lang="en-US" sz="800" i="1" dirty="0"/>
              <a:t>and Contextual Activity Analysis: A Semi-automated Activity Category, Time, Location, and Video Data Collection and Analysis Methodology</a:t>
            </a:r>
            <a:r>
              <a:rPr lang="en-US" sz="800" i="1" dirty="0" smtClean="0"/>
              <a:t>”. PhD Dissertation. University of Texas at Austin</a:t>
            </a:r>
            <a:endParaRPr lang="en-US" sz="8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406D-9EEA-414C-BD48-EDE0F5561D0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5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56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Semi-Automated </a:t>
            </a:r>
            <a:r>
              <a:rPr lang="en-US" sz="3600" dirty="0"/>
              <a:t>Activity </a:t>
            </a:r>
            <a:r>
              <a:rPr lang="en-US" sz="3600" dirty="0" smtClean="0"/>
              <a:t>Analysis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F3A21-3079-4A41-9F01-66F1CAAAA3B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3501" y="1013142"/>
            <a:ext cx="4150507" cy="5160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42930" y="6394287"/>
            <a:ext cx="4335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Kim, J. Y. (2015) “Rapid </a:t>
            </a:r>
            <a:r>
              <a:rPr lang="en-US" sz="800" i="1" dirty="0"/>
              <a:t>and Contextual Activity Analysis: A Semi-automated Activity Category, Time, Location, and Video Data Collection and Analysis Methodology</a:t>
            </a:r>
            <a:r>
              <a:rPr lang="en-US" sz="800" i="1" dirty="0" smtClean="0"/>
              <a:t>”. PhD Dissertation. University of Texas at Austin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0965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18840"/>
            <a:ext cx="8229600" cy="45259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400">
                <a:ea typeface="굴림" pitchFamily="50" charset="-127"/>
              </a:rPr>
              <a:t>Development of active safety features using 3D data  </a:t>
            </a:r>
          </a:p>
          <a:p>
            <a:pPr lvl="1">
              <a:lnSpc>
                <a:spcPct val="110000"/>
              </a:lnSpc>
            </a:pPr>
            <a:r>
              <a:rPr lang="en-US" altLang="ko-KR" sz="2000">
                <a:ea typeface="굴림" pitchFamily="50" charset="-127"/>
              </a:rPr>
              <a:t>reduce the likelihood of accidents such as </a:t>
            </a:r>
          </a:p>
        </p:txBody>
      </p:sp>
      <p:pic>
        <p:nvPicPr>
          <p:cNvPr id="209926" name="Picture 6" descr="Bakcho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657103"/>
            <a:ext cx="28098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27" name="Picture 7" descr="Electronic Shock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657103"/>
            <a:ext cx="2303462" cy="20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928" name="Text Box 8"/>
          <p:cNvSpPr txBox="1">
            <a:spLocks noChangeArrowheads="1"/>
          </p:cNvSpPr>
          <p:nvPr/>
        </p:nvSpPr>
        <p:spPr bwMode="auto">
          <a:xfrm>
            <a:off x="539750" y="4889128"/>
            <a:ext cx="39751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Collision of heavy equipment with people (OSHA, 2003) </a:t>
            </a:r>
          </a:p>
        </p:txBody>
      </p:sp>
      <p:sp>
        <p:nvSpPr>
          <p:cNvPr id="209929" name="Text Box 9"/>
          <p:cNvSpPr txBox="1">
            <a:spLocks noChangeArrowheads="1"/>
          </p:cNvSpPr>
          <p:nvPr/>
        </p:nvSpPr>
        <p:spPr bwMode="auto">
          <a:xfrm>
            <a:off x="4787900" y="4889128"/>
            <a:ext cx="41687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Collision of heavy equipment with power line (OSHA, 2003)</a:t>
            </a:r>
          </a:p>
        </p:txBody>
      </p:sp>
      <p:sp>
        <p:nvSpPr>
          <p:cNvPr id="209930" name="Text Box 10"/>
          <p:cNvSpPr txBox="1">
            <a:spLocks noChangeArrowheads="1"/>
          </p:cNvSpPr>
          <p:nvPr/>
        </p:nvSpPr>
        <p:spPr bwMode="auto">
          <a:xfrm>
            <a:off x="2339975" y="5452690"/>
            <a:ext cx="448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60600"/>
                </a:solidFill>
              </a:rPr>
              <a:t>“Create virtual safety nets for job sites”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0296"/>
            <a:ext cx="9144000" cy="765175"/>
          </a:xfrm>
        </p:spPr>
        <p:txBody>
          <a:bodyPr/>
          <a:lstStyle/>
          <a:p>
            <a:r>
              <a:rPr lang="en-US" sz="3200" dirty="0" smtClean="0"/>
              <a:t>Motivation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276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9"/>
            <a:ext cx="9144000" cy="746294"/>
          </a:xfrm>
        </p:spPr>
        <p:txBody>
          <a:bodyPr/>
          <a:lstStyle/>
          <a:p>
            <a:r>
              <a:rPr lang="en-US" sz="3600" dirty="0" smtClean="0"/>
              <a:t>Integrated Data Collection</a:t>
            </a:r>
            <a:endParaRPr lang="en-US" sz="3600" dirty="0"/>
          </a:p>
        </p:txBody>
      </p:sp>
      <p:pic>
        <p:nvPicPr>
          <p:cNvPr id="6" name="Picture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1130" y="1260626"/>
            <a:ext cx="3901737" cy="4308537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3352798" y="5595243"/>
            <a:ext cx="24384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&lt;Integrated Data Structure&gt;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142930" y="6394287"/>
            <a:ext cx="4335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Kim, J. Y. (2015) “Rapid </a:t>
            </a:r>
            <a:r>
              <a:rPr lang="en-US" sz="800" i="1" dirty="0"/>
              <a:t>and Contextual Activity Analysis: A Semi-automated Activity Category, Time, Location, and Video Data Collection and Analysis Methodology</a:t>
            </a:r>
            <a:r>
              <a:rPr lang="en-US" sz="800" i="1" dirty="0" smtClean="0"/>
              <a:t>”. PhD Dissertation. University of Texas at Austin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8769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28590" cy="799560"/>
          </a:xfrm>
        </p:spPr>
        <p:txBody>
          <a:bodyPr/>
          <a:lstStyle/>
          <a:p>
            <a:r>
              <a:rPr lang="en-US" sz="3600" dirty="0" smtClean="0"/>
              <a:t>Integrated Data </a:t>
            </a:r>
            <a:r>
              <a:rPr lang="en-US" sz="3600" dirty="0"/>
              <a:t>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F3A21-3079-4A41-9F01-66F1CAAAA3BE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4080" y="1140771"/>
            <a:ext cx="3998370" cy="454981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160118" y="5734974"/>
            <a:ext cx="2819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/>
              <a:t>&lt;Sequence </a:t>
            </a:r>
            <a:r>
              <a:rPr lang="en-US" sz="1200" dirty="0"/>
              <a:t>Diagram of Data </a:t>
            </a:r>
            <a:r>
              <a:rPr lang="en-US" sz="1200" dirty="0" smtClean="0"/>
              <a:t>Analysis&gt;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142930" y="6394287"/>
            <a:ext cx="4335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Kim, J. Y. (2015) “Rapid </a:t>
            </a:r>
            <a:r>
              <a:rPr lang="en-US" sz="800" i="1" dirty="0"/>
              <a:t>and Contextual Activity Analysis: A Semi-automated Activity Category, Time, Location, and Video Data Collection and Analysis Methodology</a:t>
            </a:r>
            <a:r>
              <a:rPr lang="en-US" sz="800" i="1" dirty="0" smtClean="0"/>
              <a:t>”. PhD Dissertation. University of Texas at Austin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92770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F3A21-3079-4A41-9F01-66F1CAAAA3BE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9447" y="1229446"/>
            <a:ext cx="6278525" cy="50682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42930" y="6394287"/>
            <a:ext cx="4335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Kim, J. Y. (2015) “Rapid </a:t>
            </a:r>
            <a:r>
              <a:rPr lang="en-US" sz="800" i="1" dirty="0"/>
              <a:t>and Contextual Activity Analysis: A Semi-automated Activity Category, Time, Location, and Video Data Collection and Analysis Methodology</a:t>
            </a:r>
            <a:r>
              <a:rPr lang="en-US" sz="800" i="1" dirty="0" smtClean="0"/>
              <a:t>”. PhD Dissertation. University of Texas at Austin</a:t>
            </a:r>
            <a:endParaRPr lang="en-US" sz="800" i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14839"/>
            <a:ext cx="9144000" cy="1143000"/>
          </a:xfrm>
        </p:spPr>
        <p:txBody>
          <a:bodyPr/>
          <a:lstStyle/>
          <a:p>
            <a:r>
              <a:rPr lang="en-US" sz="3600" dirty="0"/>
              <a:t>Dynamic Analysis</a:t>
            </a:r>
          </a:p>
        </p:txBody>
      </p:sp>
    </p:spTree>
    <p:extLst>
      <p:ext uri="{BB962C8B-B14F-4D97-AF65-F5344CB8AC3E}">
        <p14:creationId xmlns:p14="http://schemas.microsoft.com/office/powerpoint/2010/main" val="28075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F3A21-3079-4A41-9F01-66F1CAAAA3BE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3467" y="2836828"/>
            <a:ext cx="5430579" cy="3506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14839"/>
            <a:ext cx="9144000" cy="1143000"/>
          </a:xfrm>
        </p:spPr>
        <p:txBody>
          <a:bodyPr/>
          <a:lstStyle/>
          <a:p>
            <a:r>
              <a:rPr lang="en-US" sz="3600" dirty="0"/>
              <a:t>Dynamic Analysis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063" y="1371736"/>
            <a:ext cx="3200400" cy="216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42930" y="6394287"/>
            <a:ext cx="4335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Kim, J. Y. (2015) “Rapid </a:t>
            </a:r>
            <a:r>
              <a:rPr lang="en-US" sz="800" i="1" dirty="0"/>
              <a:t>and Contextual Activity Analysis: A Semi-automated Activity Category, Time, Location, and Video Data Collection and Analysis Methodology</a:t>
            </a:r>
            <a:r>
              <a:rPr lang="en-US" sz="800" i="1" dirty="0" smtClean="0"/>
              <a:t>”. PhD Dissertation. University of Texas at Austin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6638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9"/>
            <a:ext cx="9144000" cy="701906"/>
          </a:xfrm>
        </p:spPr>
        <p:txBody>
          <a:bodyPr/>
          <a:lstStyle/>
          <a:p>
            <a:r>
              <a:rPr lang="en-US" sz="3600" dirty="0" smtClean="0"/>
              <a:t>Case Studies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F3A21-3079-4A41-9F01-66F1CAAAA3B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1600200"/>
            <a:ext cx="3968262" cy="353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4153" y="1336090"/>
            <a:ext cx="2280169" cy="1424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178" y="4736169"/>
            <a:ext cx="1548368" cy="136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52158" y="3284736"/>
            <a:ext cx="4005568" cy="1667329"/>
            <a:chOff x="3200400" y="2179955"/>
            <a:chExt cx="4980436" cy="226771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179955"/>
              <a:ext cx="2490218" cy="2267712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0618" y="2179955"/>
              <a:ext cx="2490218" cy="2267712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4142930" y="6394287"/>
            <a:ext cx="4335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Kim, J. Y. (2015) “Rapid </a:t>
            </a:r>
            <a:r>
              <a:rPr lang="en-US" sz="800" i="1" dirty="0"/>
              <a:t>and Contextual Activity Analysis: A Semi-automated Activity Category, Time, Location, and Video Data Collection and Analysis Methodology</a:t>
            </a:r>
            <a:r>
              <a:rPr lang="en-US" sz="800" i="1" dirty="0" smtClean="0"/>
              <a:t>”. PhD Dissertation. University of Texas at Austin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10000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r>
              <a:rPr lang="en-US" sz="3200" dirty="0" smtClean="0"/>
              <a:t>Final Thoughts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153400" cy="4564966"/>
          </a:xfrm>
        </p:spPr>
        <p:txBody>
          <a:bodyPr/>
          <a:lstStyle/>
          <a:p>
            <a:pPr lvl="0"/>
            <a:r>
              <a:rPr lang="en-US" sz="2400" dirty="0" smtClean="0"/>
              <a:t>Site sensing and data analysis provide opportunities for construction performance improvement in many areas.</a:t>
            </a:r>
          </a:p>
          <a:p>
            <a:pPr marL="0" lvl="0" indent="0">
              <a:buNone/>
            </a:pPr>
            <a:endParaRPr lang="en-US" sz="2400" dirty="0" smtClean="0"/>
          </a:p>
          <a:p>
            <a:pPr lvl="0"/>
            <a:r>
              <a:rPr lang="en-US" sz="2400" dirty="0" smtClean="0"/>
              <a:t>Commercial applications have been developed, but many research challenges still need to be addressed.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 smtClean="0"/>
              <a:t>We are continuing our journey to make research contributions that eventually will enable the development of fully integrated and automated project processes.</a:t>
            </a:r>
          </a:p>
          <a:p>
            <a:pPr lvl="0">
              <a:buNone/>
            </a:pPr>
            <a:endParaRPr lang="en-US" sz="2400" dirty="0" smtClean="0"/>
          </a:p>
          <a:p>
            <a:pPr lvl="0">
              <a:buNone/>
            </a:pPr>
            <a:endParaRPr lang="en-US" sz="2400" dirty="0" smtClean="0"/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50B34-1A27-4AA7-A4ED-9FE3117E958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22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28800"/>
            <a:ext cx="9144000" cy="24384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dirty="0" smtClean="0">
                <a:solidFill>
                  <a:schemeClr val="accent6">
                    <a:lumMod val="50000"/>
                  </a:schemeClr>
                </a:solidFill>
              </a:rPr>
              <a:t>Thank you!</a:t>
            </a:r>
            <a:endParaRPr lang="en-US" sz="6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ubtitle 5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981200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Carlos H. Caldas, Ph.D., PE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Department of Civil, Architectural and Environmental Engineering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The University of Texas at Austin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caldas@mail.utexas.edu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4893" y="1491170"/>
            <a:ext cx="8642350" cy="4834915"/>
          </a:xfrm>
          <a:noFill/>
          <a:ln/>
        </p:spPr>
        <p:txBody>
          <a:bodyPr/>
          <a:lstStyle/>
          <a:p>
            <a:pPr marL="914400" lvl="1" indent="-457200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</a:rPr>
              <a:t>Detect and track static and moving objects </a:t>
            </a:r>
            <a:r>
              <a:rPr lang="en-US" sz="2800" dirty="0" smtClean="0">
                <a:solidFill>
                  <a:schemeClr val="tx1"/>
                </a:solidFill>
              </a:rPr>
              <a:t>from a </a:t>
            </a:r>
            <a:r>
              <a:rPr lang="en-US" sz="2800" dirty="0">
                <a:solidFill>
                  <a:schemeClr val="tx1"/>
                </a:solidFill>
              </a:rPr>
              <a:t>static or moving sensor</a:t>
            </a:r>
          </a:p>
          <a:p>
            <a:pPr marL="914400" lvl="1" indent="-457200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</a:rPr>
              <a:t>Develop robust real-time processing algorithms</a:t>
            </a:r>
          </a:p>
          <a:p>
            <a:pPr marL="914400" lvl="1" indent="-457200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</a:rPr>
              <a:t>Verify/validate via experiments (indoor and outdoor)</a:t>
            </a:r>
          </a:p>
          <a:p>
            <a:pPr marL="909638" lvl="2" indent="4763" algn="l">
              <a:lnSpc>
                <a:spcPct val="110000"/>
              </a:lnSpc>
              <a:buClrTx/>
              <a:buFontTx/>
              <a:buChar char="–"/>
            </a:pPr>
            <a:r>
              <a:rPr lang="en-US" sz="2400" dirty="0">
                <a:solidFill>
                  <a:schemeClr val="tx1"/>
                </a:solidFill>
              </a:rPr>
              <a:t>Objects’ position</a:t>
            </a:r>
          </a:p>
          <a:p>
            <a:pPr marL="909638" lvl="2" indent="4763" algn="l">
              <a:lnSpc>
                <a:spcPct val="110000"/>
              </a:lnSpc>
              <a:buClrTx/>
              <a:buFontTx/>
              <a:buChar char="–"/>
            </a:pPr>
            <a:r>
              <a:rPr lang="en-US" sz="2400" dirty="0">
                <a:solidFill>
                  <a:schemeClr val="tx1"/>
                </a:solidFill>
              </a:rPr>
              <a:t>Objects’ dimensions</a:t>
            </a:r>
          </a:p>
          <a:p>
            <a:pPr marL="909638" lvl="2" indent="4763" algn="l">
              <a:lnSpc>
                <a:spcPct val="110000"/>
              </a:lnSpc>
              <a:buClrTx/>
              <a:buFontTx/>
              <a:buChar char="–"/>
            </a:pPr>
            <a:r>
              <a:rPr lang="en-US" sz="2400" dirty="0">
                <a:solidFill>
                  <a:schemeClr val="tx1"/>
                </a:solidFill>
              </a:rPr>
              <a:t>Objects’ direction of movement</a:t>
            </a:r>
          </a:p>
          <a:p>
            <a:pPr marL="909638" lvl="2" indent="4763" algn="l">
              <a:lnSpc>
                <a:spcPct val="110000"/>
              </a:lnSpc>
              <a:buClrTx/>
              <a:buFontTx/>
              <a:buChar char="–"/>
            </a:pPr>
            <a:r>
              <a:rPr lang="en-US" sz="2400" dirty="0">
                <a:solidFill>
                  <a:schemeClr val="tx1"/>
                </a:solidFill>
              </a:rPr>
              <a:t>Objects’ velocity</a:t>
            </a:r>
          </a:p>
        </p:txBody>
      </p:sp>
      <p:sp>
        <p:nvSpPr>
          <p:cNvPr id="384004" name="Rectangle 4"/>
          <p:cNvSpPr>
            <a:spLocks noChangeArrowheads="1"/>
          </p:cNvSpPr>
          <p:nvPr/>
        </p:nvSpPr>
        <p:spPr bwMode="auto">
          <a:xfrm>
            <a:off x="0" y="188913"/>
            <a:ext cx="914400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 eaLnBrk="1" hangingPunct="1"/>
            <a:r>
              <a:rPr lang="en-US" sz="3200" dirty="0">
                <a:latin typeface="+mj-lt"/>
              </a:rPr>
              <a:t>Research Objectives</a:t>
            </a:r>
          </a:p>
        </p:txBody>
      </p:sp>
    </p:spTree>
    <p:extLst>
      <p:ext uri="{BB962C8B-B14F-4D97-AF65-F5344CB8AC3E}">
        <p14:creationId xmlns:p14="http://schemas.microsoft.com/office/powerpoint/2010/main" val="260055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41" name="Rectangle 9"/>
          <p:cNvSpPr>
            <a:spLocks noChangeArrowheads="1"/>
          </p:cNvSpPr>
          <p:nvPr/>
        </p:nvSpPr>
        <p:spPr bwMode="auto">
          <a:xfrm>
            <a:off x="468313" y="4724400"/>
            <a:ext cx="82296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69200"/>
              </a:buClr>
              <a:buFont typeface="Wingdings" pitchFamily="2" charset="2"/>
              <a:buNone/>
            </a:pPr>
            <a:r>
              <a:rPr lang="de-DE" sz="1600" dirty="0"/>
              <a:t>           </a:t>
            </a:r>
            <a:r>
              <a:rPr lang="de-DE" sz="1600" b="1" dirty="0"/>
              <a:t>Static Box                             Human walking                                 Bicyclist</a:t>
            </a:r>
          </a:p>
          <a:p>
            <a:pPr algn="ctr" eaLnBrk="1" hangingPunct="1">
              <a:spcBef>
                <a:spcPct val="20000"/>
              </a:spcBef>
              <a:buClr>
                <a:srgbClr val="F69200"/>
              </a:buClr>
              <a:buFont typeface="Wingdings" pitchFamily="2" charset="2"/>
              <a:buNone/>
            </a:pPr>
            <a:endParaRPr lang="en-US" sz="1600" dirty="0"/>
          </a:p>
          <a:p>
            <a:pPr algn="ctr" eaLnBrk="1" hangingPunct="1">
              <a:spcBef>
                <a:spcPct val="20000"/>
              </a:spcBef>
              <a:buClr>
                <a:srgbClr val="F69200"/>
              </a:buClr>
              <a:buFont typeface="Wingdings" pitchFamily="2" charset="2"/>
              <a:buNone/>
            </a:pPr>
            <a:endParaRPr lang="en-US" sz="2000" b="1" dirty="0"/>
          </a:p>
        </p:txBody>
      </p:sp>
      <p:pic>
        <p:nvPicPr>
          <p:cNvPr id="325642" name="Picture 10" descr="animated_walking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205038"/>
            <a:ext cx="17748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643" name="Picture 11" descr="animated_bicyclist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205038"/>
            <a:ext cx="17748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644" name="Picture 12" descr="boxgraph0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5038"/>
            <a:ext cx="17748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646" name="Rectangle 14"/>
          <p:cNvSpPr>
            <a:spLocks noChangeArrowheads="1"/>
          </p:cNvSpPr>
          <p:nvPr/>
        </p:nvSpPr>
        <p:spPr bwMode="auto">
          <a:xfrm>
            <a:off x="0" y="304800"/>
            <a:ext cx="9144000" cy="65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 eaLnBrk="1" hangingPunct="1"/>
            <a:r>
              <a:rPr lang="en-US" sz="3200" dirty="0">
                <a:latin typeface="+mj-lt"/>
              </a:rPr>
              <a:t>Real-Time 3D Imaging</a:t>
            </a:r>
          </a:p>
        </p:txBody>
      </p:sp>
      <p:sp>
        <p:nvSpPr>
          <p:cNvPr id="325648" name="Text Box 16"/>
          <p:cNvSpPr txBox="1">
            <a:spLocks noChangeArrowheads="1"/>
          </p:cNvSpPr>
          <p:nvPr/>
        </p:nvSpPr>
        <p:spPr bwMode="auto">
          <a:xfrm>
            <a:off x="611188" y="1557338"/>
            <a:ext cx="73452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Detecting and tracking moving objects in real-time</a:t>
            </a:r>
          </a:p>
        </p:txBody>
      </p:sp>
      <p:pic>
        <p:nvPicPr>
          <p:cNvPr id="325652" name="Picture 20" descr="SwissRanger SR-3000 - miniature 3D time-of-flight range camer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5084763"/>
            <a:ext cx="1350963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653" name="Text Box 21"/>
          <p:cNvSpPr txBox="1">
            <a:spLocks noChangeArrowheads="1"/>
          </p:cNvSpPr>
          <p:nvPr/>
        </p:nvSpPr>
        <p:spPr bwMode="auto">
          <a:xfrm>
            <a:off x="6865938" y="6451600"/>
            <a:ext cx="159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3D Range Sensor</a:t>
            </a:r>
          </a:p>
        </p:txBody>
      </p:sp>
    </p:spTree>
    <p:extLst>
      <p:ext uri="{BB962C8B-B14F-4D97-AF65-F5344CB8AC3E}">
        <p14:creationId xmlns:p14="http://schemas.microsoft.com/office/powerpoint/2010/main" val="136234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8" name="Rectangle 38"/>
          <p:cNvSpPr>
            <a:spLocks noChangeArrowheads="1"/>
          </p:cNvSpPr>
          <p:nvPr/>
        </p:nvSpPr>
        <p:spPr bwMode="auto">
          <a:xfrm>
            <a:off x="0" y="188913"/>
            <a:ext cx="914400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 eaLnBrk="1" hangingPunct="1"/>
            <a:r>
              <a:rPr lang="en-US" sz="3200" dirty="0">
                <a:latin typeface="+mj-lt"/>
              </a:rPr>
              <a:t>Overview of the Modeling Approach</a:t>
            </a:r>
          </a:p>
        </p:txBody>
      </p:sp>
      <p:pic>
        <p:nvPicPr>
          <p:cNvPr id="409641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027062"/>
            <a:ext cx="8208963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26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BULLETTYPE" val="3"/>
  <p:tag name="RESPCOUNTERSTYLE" val="-1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LABELS" val="1"/>
  <p:tag name="PARTLISTDEFAULT" val="1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2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2830136"/>
  <p:tag name="USESCHEMECOLORS" val="True"/>
  <p:tag name="GRIDROTATIONINTERVAL" val="2"/>
  <p:tag name="CHARTCOLORS" val="0"/>
  <p:tag name="INCLUDEPPT" val="True"/>
  <p:tag name="REALTIMEBACKUPPATH" val="(None)"/>
  <p:tag name="FIBDISPLAYRESULTS" val="True"/>
  <p:tag name="PRRESPONSE3" val="8"/>
  <p:tag name="PRRESPONSE8" val="3"/>
  <p:tag name="TPVERSION" val="2008"/>
  <p:tag name="ANSWERNOWSTYLE" val="-1"/>
  <p:tag name="COUNTDOWNSECONDS" val="10"/>
  <p:tag name="AUTOADVANCE" val="False"/>
  <p:tag name="SKIPREMAININGRACESLIDES" val="True"/>
  <p:tag name="BUBBLEGROUPING" val="3"/>
  <p:tag name="CUSTOMCELLBACKCOLOR3" val="-268652"/>
  <p:tag name="AUTOSIZEGRID" val="True"/>
  <p:tag name="INCLUDENONRESPONDERS" val="False"/>
  <p:tag name="REALTIMEBACKUP" val="False"/>
  <p:tag name="FIBINCLUDEOTHER" val="True"/>
  <p:tag name="PRRESPONSE5" val="6"/>
  <p:tag name="ALWAYSOPENPOLL" val="False"/>
  <p:tag name="ANSWERNOWTEXT" val="Answer Now"/>
  <p:tag name="BACKUPSESSIONS" val="True"/>
  <p:tag name="RACEENDPOINTS" val="100"/>
  <p:tag name="DEFAULTNUMTEAMS" val="5"/>
  <p:tag name="DISPLAYDEVICENUMBER" val="True"/>
  <p:tag name="RESETCHARTS" val="True"/>
  <p:tag name="ZEROBASED" val="False"/>
  <p:tag name="PRRESPONSE1" val="10"/>
  <p:tag name="SHOWFLASHWARNING" val="True"/>
  <p:tag name="COUNTDOWNSTYLE" val="-1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MULTIRESPDIVISOR" val="1"/>
  <p:tag name="SAVECSVWITHSESSION" val="True"/>
  <p:tag name="DISPLAYNAME" val="True"/>
  <p:tag name="PRRESPONSE7" val="4"/>
  <p:tag name="POLLINGCYCLE" val="2"/>
  <p:tag name="STDCHART" val="1"/>
  <p:tag name="RESPTABLESTYLE" val="-1"/>
  <p:tag name="CUSTOMCELLBACKCOLOR1" val="-657956"/>
  <p:tag name="PRRESPONSE4" val="7"/>
  <p:tag name="ADVANCEDSETTINGSVIEW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8762</TotalTime>
  <Words>2459</Words>
  <Application>Microsoft Office PowerPoint</Application>
  <PresentationFormat>On-screen Show (4:3)</PresentationFormat>
  <Paragraphs>542</Paragraphs>
  <Slides>66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81" baseType="lpstr">
      <vt:lpstr>Arial</vt:lpstr>
      <vt:lpstr>Wingdings</vt:lpstr>
      <vt:lpstr>Century Gothic</vt:lpstr>
      <vt:lpstr>Garamond</vt:lpstr>
      <vt:lpstr>Times New Roman</vt:lpstr>
      <vt:lpstr>Calibri</vt:lpstr>
      <vt:lpstr>굴림</vt:lpstr>
      <vt:lpstr>Verdana</vt:lpstr>
      <vt:lpstr>Tahoma</vt:lpstr>
      <vt:lpstr>Cambria</vt:lpstr>
      <vt:lpstr>宋体</vt:lpstr>
      <vt:lpstr>Office Theme</vt:lpstr>
      <vt:lpstr>Chart</vt:lpstr>
      <vt:lpstr>Document</vt:lpstr>
      <vt:lpstr>Visio</vt:lpstr>
      <vt:lpstr>Site Sensing and Data Mining for  Construction Performance Improvement</vt:lpstr>
      <vt:lpstr>Agenda</vt:lpstr>
      <vt:lpstr>Real-Time Spatial Information Acquisition and Use </vt:lpstr>
      <vt:lpstr>PowerPoint Presentation</vt:lpstr>
      <vt:lpstr>Motivation </vt:lpstr>
      <vt:lpstr>Motivation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Image-Based Safety Assessment</vt:lpstr>
      <vt:lpstr>Motivation</vt:lpstr>
      <vt:lpstr>Research Objectives</vt:lpstr>
      <vt:lpstr>PowerPoint Presentation</vt:lpstr>
      <vt:lpstr>Object Identification</vt:lpstr>
      <vt:lpstr>Object Tracking</vt:lpstr>
      <vt:lpstr>Safety Rules Determination</vt:lpstr>
      <vt:lpstr>Safety Rules Determination</vt:lpstr>
      <vt:lpstr>Testbed: Internal Processing</vt:lpstr>
      <vt:lpstr>Testbed: Internal Processing</vt:lpstr>
      <vt:lpstr>Testbed: Output Data</vt:lpstr>
      <vt:lpstr>Materials Tracking</vt:lpstr>
      <vt:lpstr>Motivation</vt:lpstr>
      <vt:lpstr>Research Objectives</vt:lpstr>
      <vt:lpstr>Research Scope </vt:lpstr>
      <vt:lpstr>PowerPoint Presentation</vt:lpstr>
      <vt:lpstr>Localization Approach</vt:lpstr>
      <vt:lpstr>PowerPoint Presentation</vt:lpstr>
      <vt:lpstr>PowerPoint Presentation</vt:lpstr>
      <vt:lpstr>PowerPoint Presentation</vt:lpstr>
      <vt:lpstr>Location Estimation Module</vt:lpstr>
      <vt:lpstr>Location Estimation Module</vt:lpstr>
      <vt:lpstr> Navigation Module</vt:lpstr>
      <vt:lpstr>Field Trial</vt:lpstr>
      <vt:lpstr>PowerPoint Presentation</vt:lpstr>
      <vt:lpstr>Lay Down Yard Navigation</vt:lpstr>
      <vt:lpstr>Staging Area Navigation</vt:lpstr>
      <vt:lpstr>Results - Craft Work Hours</vt:lpstr>
      <vt:lpstr>Lost components</vt:lpstr>
      <vt:lpstr>Predictability</vt:lpstr>
      <vt:lpstr>Video Interpretation For Productivity Measurement</vt:lpstr>
      <vt:lpstr>Motivation</vt:lpstr>
      <vt:lpstr>Motivation</vt:lpstr>
      <vt:lpstr>Research Objectives</vt:lpstr>
      <vt:lpstr>Proposed Video Interpretation Methodology</vt:lpstr>
      <vt:lpstr>Visual Recognition and Tracking</vt:lpstr>
      <vt:lpstr>Model-Based Reasoning – Formal Steps</vt:lpstr>
      <vt:lpstr>Model-Based Reasoning – Representing Prior Knowledge</vt:lpstr>
      <vt:lpstr>Video Content Organization and Retrieval</vt:lpstr>
      <vt:lpstr>Implementation of Video Interpretation Methodology</vt:lpstr>
      <vt:lpstr>Validation Cases</vt:lpstr>
      <vt:lpstr>Demonstration – Column Pour</vt:lpstr>
      <vt:lpstr>Analysis of Processing Results</vt:lpstr>
      <vt:lpstr>PowerPoint Presentation</vt:lpstr>
      <vt:lpstr>Semi-Automated Activity Analysis</vt:lpstr>
      <vt:lpstr>Activity Analysis</vt:lpstr>
      <vt:lpstr>Semi-Automated Activity Analysis</vt:lpstr>
      <vt:lpstr>Semi-Automated Activity Analysis</vt:lpstr>
      <vt:lpstr>Integrated Data Collection</vt:lpstr>
      <vt:lpstr>Integrated Data Analysis</vt:lpstr>
      <vt:lpstr>Dynamic Analysis</vt:lpstr>
      <vt:lpstr>Dynamic Analysis</vt:lpstr>
      <vt:lpstr>Case Studies</vt:lpstr>
      <vt:lpstr>Final Thoughts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Student</dc:creator>
  <cp:lastModifiedBy>Caldas, Carlos H</cp:lastModifiedBy>
  <cp:revision>551</cp:revision>
  <dcterms:created xsi:type="dcterms:W3CDTF">2009-11-19T17:27:29Z</dcterms:created>
  <dcterms:modified xsi:type="dcterms:W3CDTF">2016-04-28T21:51:58Z</dcterms:modified>
</cp:coreProperties>
</file>